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5F"/>
    <a:srgbClr val="012545"/>
    <a:srgbClr val="012A4F"/>
    <a:srgbClr val="025198"/>
    <a:srgbClr val="422C16"/>
    <a:srgbClr val="0C788E"/>
    <a:srgbClr val="000099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77880-A5EC-18B5-F191-0743FBAF0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D41F5B-1986-D407-DF1B-A2D8E6EAB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371533-882B-3E52-9C46-332853F32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3F6F-7313-481F-AF4F-89A873E1AC2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3598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733583-4DCE-0E3E-1251-84E05F098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52C7C-8380-27D0-DDF0-6650C8C49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77F456-FCA8-0F29-CC54-FB9A3B669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579B8-783B-49EF-B2A2-706AB54552B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3166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C2A6AB-B15A-7090-406E-12FCC9F8E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300A80-195E-689B-FFE2-21D016C54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415C55-E4F7-4C34-5010-F1C9B6938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0498C-7D08-479C-AE69-907696D4388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1660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073F00-F3B2-11E0-5C90-1830B9CB4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E0EF8-CF4D-6DE8-C88B-C8BC38230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20461-FB0B-0CEB-EE19-B6E1FF540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6AED3-C48B-4C1D-AEC5-1E6C0F45E81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34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45B561-D516-46B4-D175-0C5583008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332A1-4B26-2F8B-E087-2545F7EFA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0F47A-B248-0217-B40D-B046E1F53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CB3EA-5211-42F0-B0B3-AC092469903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989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5A886-124C-ED85-8226-C4B60F6A4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49436-2340-EDCE-B289-D3E904A21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06890C-7974-9811-B49A-1E0204741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702C4-99A9-4507-B4F8-1C9D8D01D8D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60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DEC50-1163-A028-EF24-C108511BA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39662F-5D1B-12D8-5B13-697B71F4D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2537D0-D4DE-2A3A-BA43-787526B6E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3435F-DC66-4C4B-B7C4-55B9B6EE558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0038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BD9CE7-E1B9-E0A9-B57E-3A7BE704B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21A807-9540-2D50-6F55-A7BC9544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526ACB-5A2B-79C3-B9C7-3C3D83335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F713E-12E7-4E30-9099-EA87CF8E141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5808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C9B17A-83A2-AD1D-2758-B38E71659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E88F87-F769-656A-710C-F89DD6941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A2D858-29BA-C825-4155-735EA84FC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5FBAD-FD95-4A4F-8C76-3C5CC33D73D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6372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8AFBF0-7E3F-4061-E369-7EAD70C89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33F70-E5E9-3B35-CC19-1497F83D9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B8466-2369-8C5F-E21E-03DBA90D5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1910F-02E3-4237-A2C7-6ED67F3EC71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775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52228A-8322-A226-08DF-777A8EE10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296C7-3EFF-B8A9-E718-D488B3677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9FB2FD-76D9-6E68-DAA8-8348568A0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A0449-DC7B-456E-AF21-9823CA37CCA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104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C019F2-3781-BFDD-5078-50A6C62A8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C3E977-3193-2248-BE9C-AB21A9C49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FAAE7C-1179-D386-7210-690C98C00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E0F716-8A98-7BA3-896F-BAB65493D9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7EA2B9-CB62-1E43-BF4F-12EB69AEDA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8C2303-AF72-42E9-A61B-17FB40167E0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>
            <a:extLst>
              <a:ext uri="{FF2B5EF4-FFF2-40B4-BE49-F238E27FC236}">
                <a16:creationId xmlns:a16="http://schemas.microsoft.com/office/drawing/2014/main" id="{3CC50203-07A9-4926-3401-9D2F9D6343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829175"/>
            <a:ext cx="4427538" cy="544513"/>
          </a:xfrm>
          <a:noFill/>
        </p:spPr>
        <p:txBody>
          <a:bodyPr/>
          <a:lstStyle/>
          <a:p>
            <a:pPr algn="l" eaLnBrk="1" hangingPunct="1"/>
            <a: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Monthly Statement</a:t>
            </a:r>
            <a:b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</a:br>
            <a:r>
              <a:rPr lang="en-US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November </a:t>
            </a:r>
            <a: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202</a:t>
            </a:r>
            <a:r>
              <a:rPr lang="en-US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3</a:t>
            </a:r>
            <a:endParaRPr lang="es-ES" altLang="en-US" sz="3200" b="1" dirty="0">
              <a:solidFill>
                <a:srgbClr val="003366"/>
              </a:solidFill>
              <a:latin typeface="Cambria" panose="02040503050406030204" pitchFamily="18" charset="0"/>
            </a:endParaRPr>
          </a:p>
        </p:txBody>
      </p:sp>
      <p:sp>
        <p:nvSpPr>
          <p:cNvPr id="2051" name="Rectangle 122">
            <a:extLst>
              <a:ext uri="{FF2B5EF4-FFF2-40B4-BE49-F238E27FC236}">
                <a16:creationId xmlns:a16="http://schemas.microsoft.com/office/drawing/2014/main" id="{80128ED1-6237-64BE-A528-4799FEC73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5722938"/>
            <a:ext cx="39608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3366"/>
                </a:solidFill>
                <a:latin typeface="Cambria" panose="02040503050406030204" pitchFamily="18" charset="0"/>
              </a:rPr>
              <a:t>Red</a:t>
            </a:r>
            <a:r>
              <a:rPr lang="es-UY" altLang="en-US" b="1" dirty="0">
                <a:solidFill>
                  <a:srgbClr val="003366"/>
                </a:solidFill>
                <a:latin typeface="Cambria" panose="02040503050406030204" pitchFamily="18" charset="0"/>
              </a:rPr>
              <a:t> Unit I</a:t>
            </a:r>
            <a:endParaRPr lang="es-ES" altLang="en-US" b="1" dirty="0">
              <a:solidFill>
                <a:srgbClr val="003366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D9CB22FB-BD34-68BF-22E5-D6CF53DA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636838"/>
            <a:ext cx="8229600" cy="17573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ambria" panose="02040503050406030204" pitchFamily="18" charset="0"/>
              </a:rPr>
              <a:t>Death: Nil</a:t>
            </a:r>
          </a:p>
          <a:p>
            <a:pPr marL="0" indent="0" algn="ctr"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ambria" panose="02040503050406030204" pitchFamily="18" charset="0"/>
              </a:rPr>
              <a:t>Complications until discharge: Nil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4">
            <a:extLst>
              <a:ext uri="{FF2B5EF4-FFF2-40B4-BE49-F238E27FC236}">
                <a16:creationId xmlns:a16="http://schemas.microsoft.com/office/drawing/2014/main" id="{4C8D334D-5EF1-7318-4149-8A9939B8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997200"/>
            <a:ext cx="8229600" cy="14684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mbria" panose="02040503050406030204" pitchFamily="18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43C19E-7579-2CD5-C39B-A63905E2C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10594B-9569-9D76-6E41-868BE94E0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20780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ambria" panose="02040503050406030204" pitchFamily="18" charset="0"/>
              </a:rPr>
              <a:t>Total Working Days: 09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ambria" panose="02040503050406030204" pitchFamily="18" charset="0"/>
              </a:rPr>
              <a:t>Total Patient Operated: 94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DE5715A-F6FD-4148-C71D-9F0A8FE4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E8F434-1438-BD07-A9A5-8C6EA7FC86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2420938"/>
          <a:ext cx="8229600" cy="19478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Upper Limb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Humerus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6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Radius and Ulna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4BB71FB-E118-ED33-F808-7EAD966B3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-793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518B1-A487-E6EA-AE78-416091606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736976"/>
              </p:ext>
            </p:extLst>
          </p:nvPr>
        </p:nvGraphicFramePr>
        <p:xfrm>
          <a:off x="395288" y="1773238"/>
          <a:ext cx="8229600" cy="42481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Lower Limb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55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Hemiarthroplasty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5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Proximal Femoral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12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Shaft of Femoral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08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Sub Trochanter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10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Patella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8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Proximal Tibia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Shaft of Tibial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Ankle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Talus Fracture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46C12A-2D5E-F98F-3BB5-8726CD32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-34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53B9C8-BF37-99C1-8C51-54C969B00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582116"/>
              </p:ext>
            </p:extLst>
          </p:nvPr>
        </p:nvGraphicFramePr>
        <p:xfrm>
          <a:off x="1547813" y="2492375"/>
          <a:ext cx="5870575" cy="3025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Others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28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Spine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Acetabulum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Ilizarov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5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Arthroscopy 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Arthroplasty</a:t>
                      </a:r>
                      <a:r>
                        <a:rPr lang="en-US" sz="11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673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CD57B6-23DB-689F-3C01-48DC1536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DOT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5F2675-DA10-53AF-D8C5-40F235529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207240"/>
              </p:ext>
            </p:extLst>
          </p:nvPr>
        </p:nvGraphicFramePr>
        <p:xfrm>
          <a:off x="1547813" y="2565400"/>
          <a:ext cx="5870575" cy="18716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Case Operated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60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0F76091-B3D8-71AC-4698-D498947C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Emergency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3CFFD6-6792-9F44-64F0-DFAADC4F7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311673"/>
              </p:ext>
            </p:extLst>
          </p:nvPr>
        </p:nvGraphicFramePr>
        <p:xfrm>
          <a:off x="1476375" y="2420938"/>
          <a:ext cx="5903913" cy="22320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at emergency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516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admitted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124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6DF423A-B7C3-7B22-68BC-AC527406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EOT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4E938F-E5C6-0A4C-A19B-F139EFB31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97712"/>
              </p:ext>
            </p:extLst>
          </p:nvPr>
        </p:nvGraphicFramePr>
        <p:xfrm>
          <a:off x="1692275" y="2420938"/>
          <a:ext cx="5903913" cy="14874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at EOT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164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1F5DF76-506B-019D-FA2E-F231F2863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OPD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FDA4E9-D86F-024F-FA58-4B52DA15D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247063"/>
              </p:ext>
            </p:extLst>
          </p:nvPr>
        </p:nvGraphicFramePr>
        <p:xfrm>
          <a:off x="1547813" y="1989138"/>
          <a:ext cx="5870575" cy="26638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04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1620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New Patients Attended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715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Old Patients Attended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905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Admitted 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7723</TotalTime>
  <Words>154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Monthly Statement November 2023</vt:lpstr>
      <vt:lpstr>Statement of COT</vt:lpstr>
      <vt:lpstr>Statement of COT</vt:lpstr>
      <vt:lpstr>Statement of COT</vt:lpstr>
      <vt:lpstr>Statement of COT</vt:lpstr>
      <vt:lpstr>Statement of DOT</vt:lpstr>
      <vt:lpstr>Statement of Emergency</vt:lpstr>
      <vt:lpstr>Statement of EOT</vt:lpstr>
      <vt:lpstr>Statement of OPD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Md Merajul Islam</cp:lastModifiedBy>
  <cp:revision>718</cp:revision>
  <dcterms:created xsi:type="dcterms:W3CDTF">2010-05-23T14:28:12Z</dcterms:created>
  <dcterms:modified xsi:type="dcterms:W3CDTF">2023-12-10T17:49:02Z</dcterms:modified>
</cp:coreProperties>
</file>