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69" r:id="rId3"/>
    <p:sldId id="270" r:id="rId4"/>
    <p:sldId id="271" r:id="rId5"/>
    <p:sldId id="272" r:id="rId6"/>
    <p:sldId id="279" r:id="rId7"/>
    <p:sldId id="273" r:id="rId8"/>
    <p:sldId id="274" r:id="rId9"/>
    <p:sldId id="275" r:id="rId10"/>
    <p:sldId id="276" r:id="rId11"/>
    <p:sldId id="277" r:id="rId12"/>
    <p:sldId id="278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 varScale="1">
        <p:scale>
          <a:sx n="85" d="100"/>
          <a:sy n="85" d="100"/>
        </p:scale>
        <p:origin x="127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19" name="Rectangle 2">
            <a:extLst>
              <a:ext uri="{FF2B5EF4-FFF2-40B4-BE49-F238E27FC236}">
                <a16:creationId xmlns:a16="http://schemas.microsoft.com/office/drawing/2014/main" id="{BBD6E93F-D38E-43C4-B263-747B4F0EDB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/>
            </a:lvl1pPr>
          </a:lstStyle>
          <a:p>
            <a:endParaRPr lang="en-US" altLang="en-US"/>
          </a:p>
        </p:txBody>
      </p:sp>
      <p:sp>
        <p:nvSpPr>
          <p:cNvPr id="1048920" name="Rectangle 3">
            <a:extLst>
              <a:ext uri="{FF2B5EF4-FFF2-40B4-BE49-F238E27FC236}">
                <a16:creationId xmlns:a16="http://schemas.microsoft.com/office/drawing/2014/main" id="{1A409B2B-87D3-4D6A-8E48-7D04C9EB4C7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0"/>
            </a:lvl1pPr>
          </a:lstStyle>
          <a:p>
            <a:endParaRPr lang="en-US" altLang="en-US"/>
          </a:p>
        </p:txBody>
      </p:sp>
      <p:sp>
        <p:nvSpPr>
          <p:cNvPr id="1048921" name="Rectangle 4">
            <a:extLst>
              <a:ext uri="{FF2B5EF4-FFF2-40B4-BE49-F238E27FC236}">
                <a16:creationId xmlns:a16="http://schemas.microsoft.com/office/drawing/2014/main" id="{290FD0E3-633C-40B4-8442-31364C6DA5E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8922" name="Rectangle 5">
            <a:extLst>
              <a:ext uri="{FF2B5EF4-FFF2-40B4-BE49-F238E27FC236}">
                <a16:creationId xmlns:a16="http://schemas.microsoft.com/office/drawing/2014/main" id="{974AB1F9-67FF-4F26-AD06-0E48E2DB486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8923" name="Rectangle 6">
            <a:extLst>
              <a:ext uri="{FF2B5EF4-FFF2-40B4-BE49-F238E27FC236}">
                <a16:creationId xmlns:a16="http://schemas.microsoft.com/office/drawing/2014/main" id="{A3A4008F-F6CE-4962-AB6E-3D9ED0BB90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100"/>
            </a:lvl1pPr>
          </a:lstStyle>
          <a:p>
            <a:endParaRPr lang="en-US" altLang="en-US"/>
          </a:p>
        </p:txBody>
      </p:sp>
      <p:sp>
        <p:nvSpPr>
          <p:cNvPr id="1048924" name="Rectangle 7">
            <a:extLst>
              <a:ext uri="{FF2B5EF4-FFF2-40B4-BE49-F238E27FC236}">
                <a16:creationId xmlns:a16="http://schemas.microsoft.com/office/drawing/2014/main" id="{153C3EFD-CDB8-47E9-BD64-6BED8F015F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100"/>
            </a:lvl1pPr>
          </a:lstStyle>
          <a:p>
            <a:fld id="{06C9859D-7D30-4FF7-96E4-71CFCC10B0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356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Calibri" panose="020F0502020204030204" pitchFamily="34" charset="0"/>
      </a:defRPr>
    </a:lvl1pPr>
    <a:lvl2pPr marL="457200" indent="-4572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Calibri" panose="020F0502020204030204" pitchFamily="34" charset="0"/>
      </a:defRPr>
    </a:lvl2pPr>
    <a:lvl3pPr marL="914400" indent="-9144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Calibri" panose="020F0502020204030204" pitchFamily="34" charset="0"/>
      </a:defRPr>
    </a:lvl3pPr>
    <a:lvl4pPr marL="1371600" indent="-13716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Calibri" panose="020F0502020204030204" pitchFamily="34" charset="0"/>
      </a:defRPr>
    </a:lvl4pPr>
    <a:lvl5pPr marL="1828800" indent="-18288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Calibri" panose="020F050202020403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5FA7-6DCA-4161-8B00-AAF8C09BF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BB1ED4-42DA-4738-8CF4-9BEA9586BD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84639-5C30-41F8-A51D-E9ED0474A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6DDE6-2E73-4979-8DFF-654D2EA1A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74C5D-096D-4898-9DD9-2DD0DD84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4C291-4045-4E64-BC7E-AA78F84F8CA5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197960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85879-2893-4F95-BBCC-F1F22793B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B54CD0-4E79-451B-A940-5A3D6C6452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B9BAF-39AC-481F-806B-E61DBE1EF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85E72-8DA3-4ED2-AACC-A1E5DBD05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7016F-6CCF-4E04-91B8-4E3A76027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20815-4C0E-4887-AB64-58BEB08A366B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2295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8B283C-BDE8-491E-AAE3-D8ACB52A3E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8DCF39-55FF-4F07-AE79-9F29CEC62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93800-EA5A-4989-B7C3-3DD9B1C8C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B3484-4100-4908-BA81-FD81555D0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D1B40-20B4-427E-85F0-86E204036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CDB03-7D98-41AE-B66A-081404FB929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68559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CF9FC-4ECE-4416-8F2F-1A38C31C8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A818D-E71F-40D1-A743-38B441C10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13955-F8EB-435C-84EC-C471792F6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88BEB-2727-4961-BCCA-BDD4DD295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D632B-4AC6-4841-BE0B-7762F2009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285F7-998A-47FC-9D67-6A6E99E48EE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13303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A9D70-21A4-4B88-B86C-1F2E02A5E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E120B7-9BA8-491E-B274-032D0F74B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E4E34-B487-4DB3-B182-7C3227960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E5E33-43C1-48B7-8518-E5462B91D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71CF9-F91E-47B1-8F28-2E80B0297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9707E-AC72-434F-B463-D62B980A15C6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8803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82D8E-BD90-41C9-ACEC-221AB3C89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EBD58-B667-43F9-9483-6711239960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0FB2B-05D6-4A2A-BD0F-99B60C2E9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19ABA-EA1F-4599-9494-8BEE20D0A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0F2BC9-006E-4E17-864F-D7BBA7EB8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F077C-4141-4EF4-B946-7326C41BF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9BF1C-F702-4F8F-8E3D-186C727C493B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86757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73688-B925-4866-A32F-9044E0989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B2283-4174-4E28-B102-F48CC6456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DDF05-C6B4-47B9-9B50-61486CDBF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15A5D4-CAB6-4FA8-860C-503BDCA87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ED2481-1E54-4C0A-BD17-98D91E5CEB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69C6CA-4660-47B1-A867-271EB1756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C4AF50-EFEC-4857-80C3-8098BC41B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1317C6-F56C-4B8B-BD5A-8EC242145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77389-EFAF-47B0-AC6E-59091F52D6E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619981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4E924-68DD-4D68-BCDA-96C59E156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BF20D8-A758-48FD-B99D-029B01D35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ECEF1C-DBBF-49CD-93E7-3895C7D46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FBF394-6CC3-4255-BF02-A6EC60B7E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4E248-6456-4F58-8BEB-071A9265307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25702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E0E115-63FB-439C-BB23-F3BF92289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4C7377-E1D0-43D5-B35C-63BBA5F0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C2318E-D327-48A0-9D5A-1BA1BCE5D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73895-A50B-4A36-AEFB-8C2BC38ED212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27503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6B182-E6A1-42B0-B76F-B5D6CE2D2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33DE7-3638-4DF4-B266-8F68AD1D8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A72003-D0AF-41C6-B41B-3D0CC5AAB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31BEE-9EA1-4DBA-913B-6788D684F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6BAEC-016E-4602-9F60-8CA5586F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B6A15-A15A-4A0E-9006-4F30792ED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F2960-7C2A-497D-B5D9-C4609856CE3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72871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56E7B-C5C2-4BD9-8502-807DC09FD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B9450-7FF4-45DD-993F-53F3DFA9E9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7404FC-E066-44A6-8B43-B17B6214BC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0DA877-ED61-4D43-B6B5-E98C87BD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D6D606-3666-4EF0-8E5E-075C17F0F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90DF5-26E6-4938-A855-9A57713C4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BA90A-E0B5-4C5D-A2D1-E0B1A9E9597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1677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2">
            <a:extLst>
              <a:ext uri="{FF2B5EF4-FFF2-40B4-BE49-F238E27FC236}">
                <a16:creationId xmlns:a16="http://schemas.microsoft.com/office/drawing/2014/main" id="{D1F2D3FE-5FDC-44A9-B441-680A2D2209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  <a:endParaRPr lang="en-US" altLang="en-US"/>
          </a:p>
        </p:txBody>
      </p:sp>
      <p:sp>
        <p:nvSpPr>
          <p:cNvPr id="1048577" name="Rectangle 3">
            <a:extLst>
              <a:ext uri="{FF2B5EF4-FFF2-40B4-BE49-F238E27FC236}">
                <a16:creationId xmlns:a16="http://schemas.microsoft.com/office/drawing/2014/main" id="{2E5348EB-10D4-47E6-9376-B9E65F317B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  <a:endParaRPr lang="en-US" altLang="en-US"/>
          </a:p>
          <a:p>
            <a:pPr lvl="1"/>
            <a:r>
              <a:rPr lang="es-ES" altLang="en-US"/>
              <a:t>Segundo nivel</a:t>
            </a:r>
            <a:endParaRPr lang="en-US" altLang="en-US"/>
          </a:p>
          <a:p>
            <a:pPr lvl="2"/>
            <a:r>
              <a:rPr lang="es-ES" altLang="en-US"/>
              <a:t>Tercer nivel</a:t>
            </a:r>
            <a:endParaRPr lang="en-US" altLang="en-US"/>
          </a:p>
          <a:p>
            <a:pPr lvl="3"/>
            <a:r>
              <a:rPr lang="es-ES" altLang="en-US"/>
              <a:t>Cuarto nivel</a:t>
            </a:r>
            <a:endParaRPr lang="en-US" altLang="en-US"/>
          </a:p>
          <a:p>
            <a:pPr lvl="4"/>
            <a:r>
              <a:rPr lang="es-ES" altLang="en-US"/>
              <a:t>Quinto nivel</a:t>
            </a:r>
            <a:endParaRPr lang="en-US" altLang="en-US"/>
          </a:p>
        </p:txBody>
      </p:sp>
      <p:sp>
        <p:nvSpPr>
          <p:cNvPr id="1048578" name="Rectangle 4">
            <a:extLst>
              <a:ext uri="{FF2B5EF4-FFF2-40B4-BE49-F238E27FC236}">
                <a16:creationId xmlns:a16="http://schemas.microsoft.com/office/drawing/2014/main" id="{F44A95CD-3EB0-4355-91A9-E857F23EF30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 i="1"/>
            </a:lvl1pPr>
          </a:lstStyle>
          <a:p>
            <a:endParaRPr lang="es-ES" altLang="en-US"/>
          </a:p>
        </p:txBody>
      </p:sp>
      <p:sp>
        <p:nvSpPr>
          <p:cNvPr id="1048579" name="Rectangle 5">
            <a:extLst>
              <a:ext uri="{FF2B5EF4-FFF2-40B4-BE49-F238E27FC236}">
                <a16:creationId xmlns:a16="http://schemas.microsoft.com/office/drawing/2014/main" id="{AEFC5213-112F-4713-B501-7D46777D388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/>
            </a:lvl1pPr>
          </a:lstStyle>
          <a:p>
            <a:endParaRPr lang="es-ES" altLang="en-US"/>
          </a:p>
        </p:txBody>
      </p:sp>
      <p:sp>
        <p:nvSpPr>
          <p:cNvPr id="1048580" name="Rectangle 6">
            <a:extLst>
              <a:ext uri="{FF2B5EF4-FFF2-40B4-BE49-F238E27FC236}">
                <a16:creationId xmlns:a16="http://schemas.microsoft.com/office/drawing/2014/main" id="{77652DF2-D9AA-4A41-88EF-8905D41A427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/>
            </a:lvl1pPr>
          </a:lstStyle>
          <a:p>
            <a:fld id="{CF2AD55D-6444-49B8-BBBA-C312FF995F8C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26" name="Rectangle 110">
            <a:extLst>
              <a:ext uri="{FF2B5EF4-FFF2-40B4-BE49-F238E27FC236}">
                <a16:creationId xmlns:a16="http://schemas.microsoft.com/office/drawing/2014/main" id="{A8590881-2B23-4280-85C3-F51C8721686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825" y="4829175"/>
            <a:ext cx="4427538" cy="544513"/>
          </a:xfrm>
          <a:ln/>
        </p:spPr>
        <p:txBody>
          <a:bodyPr anchor="ctr"/>
          <a:lstStyle/>
          <a:p>
            <a:pPr algn="l" latinLnBrk="0"/>
            <a:r>
              <a:rPr lang="es-UY" altLang="en-US" sz="3200" b="1" dirty="0">
                <a:solidFill>
                  <a:srgbClr val="003366"/>
                </a:solidFill>
                <a:latin typeface="Cambria" panose="02040503050406030204" pitchFamily="18" charset="0"/>
              </a:rPr>
              <a:t>MONTHLY STATEMENT</a:t>
            </a:r>
            <a:r>
              <a:rPr lang="en-US" altLang="en-US" sz="3200" b="1" dirty="0">
                <a:solidFill>
                  <a:srgbClr val="003366"/>
                </a:solidFill>
                <a:latin typeface="Cambria" panose="02040503050406030204" pitchFamily="18" charset="0"/>
              </a:rPr>
              <a:t> November 2023</a:t>
            </a:r>
            <a:endParaRPr lang="en-US" altLang="en-US" sz="4400" dirty="0"/>
          </a:p>
        </p:txBody>
      </p:sp>
      <p:sp>
        <p:nvSpPr>
          <p:cNvPr id="1048928" name="Rectangle 122">
            <a:extLst>
              <a:ext uri="{FF2B5EF4-FFF2-40B4-BE49-F238E27FC236}">
                <a16:creationId xmlns:a16="http://schemas.microsoft.com/office/drawing/2014/main" id="{FEFDD991-D8ED-4DB8-881E-241086EAE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13" y="5722938"/>
            <a:ext cx="396081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B050"/>
                </a:solidFill>
                <a:latin typeface="Cambria" panose="02040503050406030204" pitchFamily="18" charset="0"/>
              </a:rPr>
              <a:t>Green Unit I</a:t>
            </a:r>
            <a:endParaRPr lang="en-US" altLang="en-US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6" name="Title 1">
            <a:extLst>
              <a:ext uri="{FF2B5EF4-FFF2-40B4-BE49-F238E27FC236}">
                <a16:creationId xmlns:a16="http://schemas.microsoft.com/office/drawing/2014/main" id="{FA28D75F-883B-42FF-B972-71E9B6B2DB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3175"/>
            <a:ext cx="8229600" cy="1143000"/>
          </a:xfrm>
          <a:ln/>
        </p:spPr>
        <p:txBody>
          <a:bodyPr/>
          <a:lstStyle/>
          <a:p>
            <a:pPr latinLnBrk="0"/>
            <a:r>
              <a:rPr lang="en-US" altLang="en-US">
                <a:latin typeface="Cambria" panose="02040503050406030204" pitchFamily="18" charset="0"/>
                <a:cs typeface="Arial" panose="020B0604020202020204" pitchFamily="34" charset="0"/>
                <a:sym typeface="Arial" panose="020B0604020202020204" pitchFamily="34" charset="0"/>
              </a:rPr>
              <a:t>Statement of OPD</a:t>
            </a:r>
            <a:endParaRPr lang="en-US" altLang="en-US"/>
          </a:p>
        </p:txBody>
      </p:sp>
      <p:graphicFrame>
        <p:nvGraphicFramePr>
          <p:cNvPr id="4194324" name="Group 20">
            <a:extLst>
              <a:ext uri="{FF2B5EF4-FFF2-40B4-BE49-F238E27FC236}">
                <a16:creationId xmlns:a16="http://schemas.microsoft.com/office/drawing/2014/main" id="{32042A6E-48CF-427F-96E3-64F892017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341117"/>
              </p:ext>
            </p:extLst>
          </p:nvPr>
        </p:nvGraphicFramePr>
        <p:xfrm>
          <a:off x="1547813" y="1989138"/>
          <a:ext cx="5867400" cy="2660650"/>
        </p:xfrm>
        <a:graphic>
          <a:graphicData uri="http://schemas.openxmlformats.org/drawingml/2006/table">
            <a:tbl>
              <a:tblPr/>
              <a:tblGrid>
                <a:gridCol w="2933700">
                  <a:extLst>
                    <a:ext uri="{9D8B030D-6E8A-4147-A177-3AD203B41FA5}">
                      <a16:colId xmlns:a16="http://schemas.microsoft.com/office/drawing/2014/main" val="738510387"/>
                    </a:ext>
                  </a:extLst>
                </a:gridCol>
                <a:gridCol w="2933700">
                  <a:extLst>
                    <a:ext uri="{9D8B030D-6E8A-4147-A177-3AD203B41FA5}">
                      <a16:colId xmlns:a16="http://schemas.microsoft.com/office/drawing/2014/main" val="3446712341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Total working days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4</a:t>
                      </a: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6685256"/>
                  </a:ext>
                </a:extLst>
              </a:tr>
              <a:tr h="530225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Total Patients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1743</a:t>
                      </a: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0740191"/>
                  </a:ext>
                </a:extLst>
              </a:tr>
              <a:tr h="53340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Total New Patients Attended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1257</a:t>
                      </a: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3047813"/>
                  </a:ext>
                </a:extLst>
              </a:tr>
              <a:tr h="530225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Total Old Patients Attended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486</a:t>
                      </a: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8003507"/>
                  </a:ext>
                </a:extLst>
              </a:tr>
              <a:tr h="53340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Total Patients Admitted 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52</a:t>
                      </a: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536149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8" name="Content Placeholder 2">
            <a:extLst>
              <a:ext uri="{FF2B5EF4-FFF2-40B4-BE49-F238E27FC236}">
                <a16:creationId xmlns:a16="http://schemas.microsoft.com/office/drawing/2014/main" id="{90D3304C-AD25-4F35-8C96-37437FFB77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2636838"/>
            <a:ext cx="8229600" cy="1757362"/>
          </a:xfrm>
          <a:ln/>
        </p:spPr>
        <p:txBody>
          <a:bodyPr/>
          <a:lstStyle/>
          <a:p>
            <a:pPr marL="0" indent="0" algn="ctr" latinLnBrk="0">
              <a:buFontTx/>
              <a:buNone/>
            </a:pPr>
            <a:r>
              <a:rPr lang="en-US" altLang="en-US" dirty="0">
                <a:solidFill>
                  <a:srgbClr val="FFFFFF"/>
                </a:solidFill>
                <a:latin typeface="Cambria" panose="02040503050406030204" pitchFamily="18" charset="0"/>
                <a:cs typeface="Arial" panose="020B0604020202020204" pitchFamily="34" charset="0"/>
                <a:sym typeface="Arial" panose="020B0604020202020204" pitchFamily="34" charset="0"/>
              </a:rPr>
              <a:t>Death: 1</a:t>
            </a:r>
            <a:endParaRPr lang="en-US" altLang="en-US" dirty="0"/>
          </a:p>
          <a:p>
            <a:pPr marL="0" indent="0" algn="ctr" latinLnBrk="0">
              <a:buFontTx/>
              <a:buNone/>
            </a:pPr>
            <a:r>
              <a:rPr lang="en-US" altLang="en-US" dirty="0">
                <a:solidFill>
                  <a:srgbClr val="FFFFFF"/>
                </a:solidFill>
                <a:latin typeface="Cambria" panose="02040503050406030204" pitchFamily="18" charset="0"/>
                <a:cs typeface="Arial" panose="020B0604020202020204" pitchFamily="34" charset="0"/>
                <a:sym typeface="Arial" panose="020B0604020202020204" pitchFamily="34" charset="0"/>
              </a:rPr>
              <a:t>Complications until discharge: Nil</a:t>
            </a:r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50" name="Content Placeholder 4">
            <a:extLst>
              <a:ext uri="{FF2B5EF4-FFF2-40B4-BE49-F238E27FC236}">
                <a16:creationId xmlns:a16="http://schemas.microsoft.com/office/drawing/2014/main" id="{00B5D9D4-8B8E-423E-9D28-3A25CE9068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2997200"/>
            <a:ext cx="8229600" cy="1468438"/>
          </a:xfrm>
          <a:ln/>
        </p:spPr>
        <p:txBody>
          <a:bodyPr/>
          <a:lstStyle/>
          <a:p>
            <a:pPr marL="0" indent="0" algn="ctr" latinLnBrk="0">
              <a:buFontTx/>
              <a:buNone/>
            </a:pPr>
            <a:r>
              <a:rPr lang="en-US" altLang="en-US" sz="6000">
                <a:solidFill>
                  <a:srgbClr val="FFFFFF"/>
                </a:solidFill>
                <a:latin typeface="Cambria" panose="02040503050406030204" pitchFamily="18" charset="0"/>
                <a:cs typeface="Arial" panose="020B0604020202020204" pitchFamily="34" charset="0"/>
                <a:sym typeface="Arial" panose="020B0604020202020204" pitchFamily="34" charset="0"/>
              </a:rPr>
              <a:t>Thanks</a:t>
            </a: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0" name="Rectangle 2">
            <a:extLst>
              <a:ext uri="{FF2B5EF4-FFF2-40B4-BE49-F238E27FC236}">
                <a16:creationId xmlns:a16="http://schemas.microsoft.com/office/drawing/2014/main" id="{4A63FC7C-5846-4512-B2E0-8AA7EC9CC4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8229600" cy="981075"/>
          </a:xfrm>
          <a:ln/>
        </p:spPr>
        <p:txBody>
          <a:bodyPr/>
          <a:lstStyle/>
          <a:p>
            <a:pPr latinLnBrk="0"/>
            <a:r>
              <a:rPr lang="en-US" altLang="en-US">
                <a:latin typeface="Cambria" panose="02040503050406030204" pitchFamily="18" charset="0"/>
                <a:cs typeface="Arial" panose="020B0604020202020204" pitchFamily="34" charset="0"/>
                <a:sym typeface="Arial" panose="020B0604020202020204" pitchFamily="34" charset="0"/>
              </a:rPr>
              <a:t>Statement of COT</a:t>
            </a:r>
            <a:endParaRPr lang="en-US" altLang="en-US"/>
          </a:p>
        </p:txBody>
      </p:sp>
      <p:sp>
        <p:nvSpPr>
          <p:cNvPr id="1048932" name="Rectangle 3">
            <a:extLst>
              <a:ext uri="{FF2B5EF4-FFF2-40B4-BE49-F238E27FC236}">
                <a16:creationId xmlns:a16="http://schemas.microsoft.com/office/drawing/2014/main" id="{52E7824A-716C-43B8-8389-FCF755E074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852738"/>
            <a:ext cx="8229600" cy="2078037"/>
          </a:xfrm>
          <a:ln/>
        </p:spPr>
        <p:txBody>
          <a:bodyPr/>
          <a:lstStyle/>
          <a:p>
            <a:pPr marL="0" indent="0" algn="ctr" latinLnBrk="0">
              <a:buFontTx/>
              <a:buNone/>
            </a:pPr>
            <a:r>
              <a:rPr lang="en-US" altLang="en-US" dirty="0">
                <a:solidFill>
                  <a:srgbClr val="FFFFFF"/>
                </a:solidFill>
                <a:latin typeface="Cambria" panose="02040503050406030204" pitchFamily="18" charset="0"/>
                <a:cs typeface="Arial" panose="020B0604020202020204" pitchFamily="34" charset="0"/>
                <a:sym typeface="Arial" panose="020B0604020202020204" pitchFamily="34" charset="0"/>
              </a:rPr>
              <a:t>Total Working Days: 08</a:t>
            </a:r>
            <a:endParaRPr lang="en-US" altLang="en-US" dirty="0"/>
          </a:p>
          <a:p>
            <a:pPr marL="0" indent="0" algn="ctr" latinLnBrk="0">
              <a:buFontTx/>
              <a:buNone/>
            </a:pPr>
            <a:r>
              <a:rPr lang="en-US" altLang="en-US" dirty="0">
                <a:solidFill>
                  <a:srgbClr val="FFFFFF"/>
                </a:solidFill>
                <a:latin typeface="Cambria" panose="02040503050406030204" pitchFamily="18" charset="0"/>
                <a:cs typeface="Arial" panose="020B0604020202020204" pitchFamily="34" charset="0"/>
                <a:sym typeface="Arial" panose="020B0604020202020204" pitchFamily="34" charset="0"/>
              </a:rPr>
              <a:t>Total Patient Operated: 96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4" name="Title 1">
            <a:extLst>
              <a:ext uri="{FF2B5EF4-FFF2-40B4-BE49-F238E27FC236}">
                <a16:creationId xmlns:a16="http://schemas.microsoft.com/office/drawing/2014/main" id="{19D3F86F-8161-4D24-A36A-B5A398BEDD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922337"/>
          </a:xfrm>
          <a:ln/>
        </p:spPr>
        <p:txBody>
          <a:bodyPr/>
          <a:lstStyle/>
          <a:p>
            <a:pPr latinLnBrk="0"/>
            <a:r>
              <a:rPr lang="en-US" altLang="en-US">
                <a:latin typeface="Cambria" panose="02040503050406030204" pitchFamily="18" charset="0"/>
                <a:cs typeface="Arial" panose="020B0604020202020204" pitchFamily="34" charset="0"/>
                <a:sym typeface="Arial" panose="020B0604020202020204" pitchFamily="34" charset="0"/>
              </a:rPr>
              <a:t>Statement of COT</a:t>
            </a:r>
            <a:endParaRPr lang="en-US" altLang="en-US"/>
          </a:p>
        </p:txBody>
      </p:sp>
      <p:graphicFrame>
        <p:nvGraphicFramePr>
          <p:cNvPr id="4194312" name="Group 8">
            <a:extLst>
              <a:ext uri="{FF2B5EF4-FFF2-40B4-BE49-F238E27FC236}">
                <a16:creationId xmlns:a16="http://schemas.microsoft.com/office/drawing/2014/main" id="{EA2B4A00-1612-4D72-AE77-ECBB9F81AE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915011"/>
              </p:ext>
            </p:extLst>
          </p:nvPr>
        </p:nvGraphicFramePr>
        <p:xfrm>
          <a:off x="395288" y="2420938"/>
          <a:ext cx="8229600" cy="2562225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859198132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101996340"/>
                    </a:ext>
                  </a:extLst>
                </a:gridCol>
              </a:tblGrid>
              <a:tr h="69850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Upper Limb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11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9690216"/>
                  </a:ext>
                </a:extLst>
              </a:tr>
              <a:tr h="619125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Humerus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 3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08023"/>
                  </a:ext>
                </a:extLst>
              </a:tr>
              <a:tr h="62230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Radius and Ulna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7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769246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Elbow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472903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6" name="Title 1">
            <a:extLst>
              <a:ext uri="{FF2B5EF4-FFF2-40B4-BE49-F238E27FC236}">
                <a16:creationId xmlns:a16="http://schemas.microsoft.com/office/drawing/2014/main" id="{9F555DB6-164C-4F6A-B165-0227039FBD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-7938"/>
            <a:ext cx="8229600" cy="1143001"/>
          </a:xfrm>
          <a:ln/>
        </p:spPr>
        <p:txBody>
          <a:bodyPr/>
          <a:lstStyle/>
          <a:p>
            <a:pPr latinLnBrk="0"/>
            <a:r>
              <a:rPr lang="en-US" altLang="en-US">
                <a:latin typeface="Cambria" panose="02040503050406030204" pitchFamily="18" charset="0"/>
                <a:cs typeface="Arial" panose="020B0604020202020204" pitchFamily="34" charset="0"/>
                <a:sym typeface="Arial" panose="020B0604020202020204" pitchFamily="34" charset="0"/>
              </a:rPr>
              <a:t>Statement of COT</a:t>
            </a:r>
            <a:endParaRPr lang="en-US" altLang="en-US"/>
          </a:p>
        </p:txBody>
      </p:sp>
      <p:graphicFrame>
        <p:nvGraphicFramePr>
          <p:cNvPr id="4194314" name="Group 10">
            <a:extLst>
              <a:ext uri="{FF2B5EF4-FFF2-40B4-BE49-F238E27FC236}">
                <a16:creationId xmlns:a16="http://schemas.microsoft.com/office/drawing/2014/main" id="{CEC75108-F569-4008-BB94-1B1350950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145765"/>
              </p:ext>
            </p:extLst>
          </p:nvPr>
        </p:nvGraphicFramePr>
        <p:xfrm>
          <a:off x="457200" y="1916832"/>
          <a:ext cx="8229600" cy="340360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3538057629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138216493"/>
                    </a:ext>
                  </a:extLst>
                </a:gridCol>
              </a:tblGrid>
              <a:tr h="46990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Lower Limb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25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6857536"/>
                  </a:ext>
                </a:extLst>
              </a:tr>
              <a:tr h="41910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Haemiarthroplasty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254606"/>
                  </a:ext>
                </a:extLst>
              </a:tr>
              <a:tr h="41910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Femoral Fracture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15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6583618"/>
                  </a:ext>
                </a:extLst>
              </a:tr>
              <a:tr h="41910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Acetabulum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1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0787542"/>
                  </a:ext>
                </a:extLst>
              </a:tr>
              <a:tr h="41910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Peoximal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Tibial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 Fracture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1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8896211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Shaft of tibia &amp; fibula fracture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0982554"/>
                  </a:ext>
                </a:extLst>
              </a:tr>
              <a:tr h="41910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Ankle &amp; foot Fracture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0033174"/>
                  </a:ext>
                </a:extLst>
              </a:tr>
              <a:tr h="41910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Total hip Arthroplasty</a:t>
                      </a: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1</a:t>
                      </a:r>
                      <a:endParaRPr kumimoji="0" lang="en-US" altLang="zh-CN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89661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8" name="Title 1">
            <a:extLst>
              <a:ext uri="{FF2B5EF4-FFF2-40B4-BE49-F238E27FC236}">
                <a16:creationId xmlns:a16="http://schemas.microsoft.com/office/drawing/2014/main" id="{295831EA-74D8-4E59-9141-D313A08B31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-34925"/>
            <a:ext cx="8229600" cy="1143000"/>
          </a:xfrm>
          <a:ln/>
        </p:spPr>
        <p:txBody>
          <a:bodyPr/>
          <a:lstStyle/>
          <a:p>
            <a:pPr latinLnBrk="0"/>
            <a:r>
              <a:rPr lang="en-US" altLang="en-US">
                <a:latin typeface="Cambria" panose="02040503050406030204" pitchFamily="18" charset="0"/>
                <a:cs typeface="Arial" panose="020B0604020202020204" pitchFamily="34" charset="0"/>
                <a:sym typeface="Arial" panose="020B0604020202020204" pitchFamily="34" charset="0"/>
              </a:rPr>
              <a:t>Statement of COT</a:t>
            </a:r>
            <a:endParaRPr lang="en-US" altLang="en-US"/>
          </a:p>
        </p:txBody>
      </p:sp>
      <p:graphicFrame>
        <p:nvGraphicFramePr>
          <p:cNvPr id="4194316" name="Group 12">
            <a:extLst>
              <a:ext uri="{FF2B5EF4-FFF2-40B4-BE49-F238E27FC236}">
                <a16:creationId xmlns:a16="http://schemas.microsoft.com/office/drawing/2014/main" id="{A1A1D796-DEDC-4EF7-9D75-2C40AA0F3B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715375"/>
              </p:ext>
            </p:extLst>
          </p:nvPr>
        </p:nvGraphicFramePr>
        <p:xfrm>
          <a:off x="879928" y="1723572"/>
          <a:ext cx="7529286" cy="4519472"/>
        </p:xfrm>
        <a:graphic>
          <a:graphicData uri="http://schemas.openxmlformats.org/drawingml/2006/table">
            <a:tbl>
              <a:tblPr/>
              <a:tblGrid>
                <a:gridCol w="3764643">
                  <a:extLst>
                    <a:ext uri="{9D8B030D-6E8A-4147-A177-3AD203B41FA5}">
                      <a16:colId xmlns:a16="http://schemas.microsoft.com/office/drawing/2014/main" val="2430207929"/>
                    </a:ext>
                  </a:extLst>
                </a:gridCol>
                <a:gridCol w="3764643">
                  <a:extLst>
                    <a:ext uri="{9D8B030D-6E8A-4147-A177-3AD203B41FA5}">
                      <a16:colId xmlns:a16="http://schemas.microsoft.com/office/drawing/2014/main" val="3355589491"/>
                    </a:ext>
                  </a:extLst>
                </a:gridCol>
              </a:tblGrid>
              <a:tr h="754828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Others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56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445643"/>
                  </a:ext>
                </a:extLst>
              </a:tr>
              <a:tr h="75008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Spine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5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361654"/>
                  </a:ext>
                </a:extLst>
              </a:tr>
              <a:tr h="75008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Ilizarov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17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6701101"/>
                  </a:ext>
                </a:extLst>
              </a:tr>
              <a:tr h="754828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Arthroscopy  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3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7907845"/>
                  </a:ext>
                </a:extLst>
              </a:tr>
              <a:tr h="75482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Paediatric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 Trauma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6885072"/>
                  </a:ext>
                </a:extLst>
              </a:tr>
              <a:tr h="75482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Paediatric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Orthopaedic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889032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739DE-73D2-4055-9410-51C0C5A9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sz="3600" b="1" dirty="0">
                <a:solidFill>
                  <a:schemeClr val="tx2"/>
                </a:solidFill>
              </a:rPr>
              <a:t>Pediatric Statement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ABC1CCA-53F2-41DA-A572-91C4A44089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082603"/>
              </p:ext>
            </p:extLst>
          </p:nvPr>
        </p:nvGraphicFramePr>
        <p:xfrm>
          <a:off x="4105049" y="1163142"/>
          <a:ext cx="4789488" cy="5021571"/>
        </p:xfrm>
        <a:graphic>
          <a:graphicData uri="http://schemas.openxmlformats.org/drawingml/2006/table">
            <a:tbl>
              <a:tblPr/>
              <a:tblGrid>
                <a:gridCol w="3887937">
                  <a:extLst>
                    <a:ext uri="{9D8B030D-6E8A-4147-A177-3AD203B41FA5}">
                      <a16:colId xmlns:a16="http://schemas.microsoft.com/office/drawing/2014/main" val="1925548110"/>
                    </a:ext>
                  </a:extLst>
                </a:gridCol>
                <a:gridCol w="901551">
                  <a:extLst>
                    <a:ext uri="{9D8B030D-6E8A-4147-A177-3AD203B41FA5}">
                      <a16:colId xmlns:a16="http://schemas.microsoft.com/office/drawing/2014/main" val="1229197207"/>
                    </a:ext>
                  </a:extLst>
                </a:gridCol>
              </a:tblGrid>
              <a:tr h="263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DDH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439068"/>
                  </a:ext>
                </a:extLst>
              </a:tr>
              <a:tr h="263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CP LCPD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7339534"/>
                  </a:ext>
                </a:extLst>
              </a:tr>
              <a:tr h="27949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Vrinda" panose="020B0502040204020203" pitchFamily="34" charset="0"/>
                        </a:rPr>
                        <a:t>Coxa </a:t>
                      </a:r>
                      <a:r>
                        <a:rPr lang="en-US" sz="1800" b="0" kern="1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Vrinda" panose="020B0502040204020203" pitchFamily="34" charset="0"/>
                        </a:rPr>
                        <a:t>vara</a:t>
                      </a:r>
                      <a:r>
                        <a:rPr lang="en-US" sz="1800" b="0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Vrinda" panose="020B0502040204020203" pitchFamily="34" charset="0"/>
                        </a:rPr>
                        <a:t> coxa </a:t>
                      </a:r>
                      <a:r>
                        <a:rPr lang="en-US" sz="1800" b="0" kern="1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Vrinda" panose="020B0502040204020203" pitchFamily="34" charset="0"/>
                        </a:rPr>
                        <a:t>vulga</a:t>
                      </a:r>
                      <a:endParaRPr lang="en-US" sz="1800" b="0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Vrinda" panose="020B0502040204020203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671618"/>
                  </a:ext>
                </a:extLst>
              </a:tr>
              <a:tr h="263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Genu </a:t>
                      </a:r>
                      <a:r>
                        <a:rPr lang="en-US" sz="1600" b="0" i="0" u="none" strike="noStrike" dirty="0" err="1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varus</a:t>
                      </a:r>
                      <a:r>
                        <a:rPr lang="en-US" sz="16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  <a:r>
                        <a:rPr lang="en-US" sz="1600" b="0" i="0" u="none" strike="noStrike" dirty="0" err="1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vulgus</a:t>
                      </a:r>
                      <a:r>
                        <a:rPr lang="en-US" sz="16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6473068"/>
                  </a:ext>
                </a:extLst>
              </a:tr>
              <a:tr h="263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Vertical </a:t>
                      </a:r>
                      <a:r>
                        <a:rPr lang="en-US" sz="1600" b="0" i="0" u="none" strike="noStrike" dirty="0" err="1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tallus</a:t>
                      </a:r>
                      <a:endParaRPr lang="en-US" sz="16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077666"/>
                  </a:ext>
                </a:extLst>
              </a:tr>
              <a:tr h="263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AMC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0906809"/>
                  </a:ext>
                </a:extLst>
              </a:tr>
              <a:tr h="263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CP / VTEV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3715562"/>
                  </a:ext>
                </a:extLst>
              </a:tr>
              <a:tr h="263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Tumour</a:t>
                      </a:r>
                      <a:endParaRPr lang="en-US" sz="16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47913"/>
                  </a:ext>
                </a:extLst>
              </a:tr>
              <a:tr h="263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CHRONIC OM,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056233"/>
                  </a:ext>
                </a:extLst>
              </a:tr>
              <a:tr h="263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Cubitus</a:t>
                      </a:r>
                      <a:r>
                        <a:rPr lang="en-US" sz="16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varus</a:t>
                      </a:r>
                      <a:r>
                        <a:rPr lang="en-US" sz="16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  <a:r>
                        <a:rPr lang="en-US" sz="1600" b="0" i="0" u="none" strike="noStrike" dirty="0" err="1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vulgus</a:t>
                      </a:r>
                      <a:endParaRPr lang="en-US" sz="16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583877"/>
                  </a:ext>
                </a:extLst>
              </a:tr>
              <a:tr h="263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Madelung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0261367"/>
                  </a:ext>
                </a:extLst>
              </a:tr>
              <a:tr h="263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Hip &amp; neck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576283"/>
                  </a:ext>
                </a:extLst>
              </a:tr>
              <a:tr h="263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Montiggia</a:t>
                      </a:r>
                      <a:r>
                        <a:rPr lang="en-US" sz="16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2399765"/>
                  </a:ext>
                </a:extLst>
              </a:tr>
              <a:tr h="263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Lateral condyle &amp; elbow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3404955"/>
                  </a:ext>
                </a:extLst>
              </a:tr>
              <a:tr h="263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Radial neck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094296"/>
                  </a:ext>
                </a:extLst>
              </a:tr>
              <a:tr h="263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Tibia non union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728320"/>
                  </a:ext>
                </a:extLst>
              </a:tr>
              <a:tr h="263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Distal femur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64652"/>
                  </a:ext>
                </a:extLst>
              </a:tr>
              <a:tr h="263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Inj</a:t>
                      </a:r>
                      <a:r>
                        <a:rPr lang="en-US" sz="16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polydochonal</a:t>
                      </a:r>
                      <a:endParaRPr lang="en-US" sz="16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802804"/>
                  </a:ext>
                </a:extLst>
              </a:tr>
              <a:tr h="263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Others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9976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932389E-D275-426D-8461-86DFD3AFF6A1}"/>
              </a:ext>
            </a:extLst>
          </p:cNvPr>
          <p:cNvSpPr txBox="1"/>
          <p:nvPr/>
        </p:nvSpPr>
        <p:spPr>
          <a:xfrm>
            <a:off x="188274" y="1628800"/>
            <a:ext cx="3744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92D050"/>
                </a:solidFill>
              </a:rPr>
              <a:t>TOTAL PEDIATRIC CASE  OPERATED: 31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92D05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92D050"/>
                </a:solidFill>
              </a:rPr>
              <a:t>PAEDIATRIC IMPLANT REMOVAL: </a:t>
            </a:r>
          </a:p>
          <a:p>
            <a:pPr algn="just"/>
            <a:endParaRPr lang="en-US" sz="1600" dirty="0">
              <a:solidFill>
                <a:srgbClr val="92D05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92D050"/>
                </a:solidFill>
              </a:rPr>
              <a:t>INJECTABLE BISPHOSPHONATE IN OGI PATIENT: 5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92D05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92D050"/>
                </a:solidFill>
              </a:rPr>
              <a:t>CAST BRACING AMC : 1</a:t>
            </a:r>
          </a:p>
        </p:txBody>
      </p:sp>
    </p:spTree>
    <p:extLst>
      <p:ext uri="{BB962C8B-B14F-4D97-AF65-F5344CB8AC3E}">
        <p14:creationId xmlns:p14="http://schemas.microsoft.com/office/powerpoint/2010/main" val="437656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0" name="Title 1">
            <a:extLst>
              <a:ext uri="{FF2B5EF4-FFF2-40B4-BE49-F238E27FC236}">
                <a16:creationId xmlns:a16="http://schemas.microsoft.com/office/drawing/2014/main" id="{C0E4587C-CF61-4FEE-9825-E39D96E15F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  <a:ln/>
        </p:spPr>
        <p:txBody>
          <a:bodyPr/>
          <a:lstStyle/>
          <a:p>
            <a:pPr latinLnBrk="0"/>
            <a:r>
              <a:rPr lang="en-US" altLang="en-US">
                <a:latin typeface="Cambria" panose="02040503050406030204" pitchFamily="18" charset="0"/>
                <a:cs typeface="Arial" panose="020B0604020202020204" pitchFamily="34" charset="0"/>
                <a:sym typeface="Arial" panose="020B0604020202020204" pitchFamily="34" charset="0"/>
              </a:rPr>
              <a:t>Statement of DOT</a:t>
            </a:r>
            <a:endParaRPr lang="en-US" altLang="en-US"/>
          </a:p>
        </p:txBody>
      </p:sp>
      <p:graphicFrame>
        <p:nvGraphicFramePr>
          <p:cNvPr id="4194318" name="Group 14">
            <a:extLst>
              <a:ext uri="{FF2B5EF4-FFF2-40B4-BE49-F238E27FC236}">
                <a16:creationId xmlns:a16="http://schemas.microsoft.com/office/drawing/2014/main" id="{CBC83482-4382-4E83-938F-A70806CF5C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651492"/>
              </p:ext>
            </p:extLst>
          </p:nvPr>
        </p:nvGraphicFramePr>
        <p:xfrm>
          <a:off x="1547813" y="2565400"/>
          <a:ext cx="5867400" cy="1866900"/>
        </p:xfrm>
        <a:graphic>
          <a:graphicData uri="http://schemas.openxmlformats.org/drawingml/2006/table">
            <a:tbl>
              <a:tblPr/>
              <a:tblGrid>
                <a:gridCol w="2933700">
                  <a:extLst>
                    <a:ext uri="{9D8B030D-6E8A-4147-A177-3AD203B41FA5}">
                      <a16:colId xmlns:a16="http://schemas.microsoft.com/office/drawing/2014/main" val="986091118"/>
                    </a:ext>
                  </a:extLst>
                </a:gridCol>
                <a:gridCol w="2933700">
                  <a:extLst>
                    <a:ext uri="{9D8B030D-6E8A-4147-A177-3AD203B41FA5}">
                      <a16:colId xmlns:a16="http://schemas.microsoft.com/office/drawing/2014/main" val="2302845768"/>
                    </a:ext>
                  </a:extLst>
                </a:gridCol>
              </a:tblGrid>
              <a:tr h="93345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Total Working Days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8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7723181"/>
                  </a:ext>
                </a:extLst>
              </a:tr>
              <a:tr h="93345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Total Case Operated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42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5375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2" name="Title 1">
            <a:extLst>
              <a:ext uri="{FF2B5EF4-FFF2-40B4-BE49-F238E27FC236}">
                <a16:creationId xmlns:a16="http://schemas.microsoft.com/office/drawing/2014/main" id="{A4F755A6-10A3-442C-A3A6-C598B75A00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3175"/>
            <a:ext cx="8229600" cy="1143000"/>
          </a:xfrm>
          <a:ln/>
        </p:spPr>
        <p:txBody>
          <a:bodyPr/>
          <a:lstStyle/>
          <a:p>
            <a:pPr latinLnBrk="0"/>
            <a:r>
              <a:rPr lang="en-US" altLang="en-US">
                <a:latin typeface="Cambria" panose="02040503050406030204" pitchFamily="18" charset="0"/>
                <a:cs typeface="Arial" panose="020B0604020202020204" pitchFamily="34" charset="0"/>
                <a:sym typeface="Arial" panose="020B0604020202020204" pitchFamily="34" charset="0"/>
              </a:rPr>
              <a:t>Statement of Emergency</a:t>
            </a:r>
            <a:endParaRPr lang="en-US" altLang="en-US"/>
          </a:p>
        </p:txBody>
      </p:sp>
      <p:graphicFrame>
        <p:nvGraphicFramePr>
          <p:cNvPr id="4194320" name="Group 16">
            <a:extLst>
              <a:ext uri="{FF2B5EF4-FFF2-40B4-BE49-F238E27FC236}">
                <a16:creationId xmlns:a16="http://schemas.microsoft.com/office/drawing/2014/main" id="{FAD01CBE-D2AA-449D-82D9-36C852711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308987"/>
              </p:ext>
            </p:extLst>
          </p:nvPr>
        </p:nvGraphicFramePr>
        <p:xfrm>
          <a:off x="1476375" y="2420938"/>
          <a:ext cx="5897563" cy="2228850"/>
        </p:xfrm>
        <a:graphic>
          <a:graphicData uri="http://schemas.openxmlformats.org/drawingml/2006/table">
            <a:tbl>
              <a:tblPr/>
              <a:tblGrid>
                <a:gridCol w="2947988">
                  <a:extLst>
                    <a:ext uri="{9D8B030D-6E8A-4147-A177-3AD203B41FA5}">
                      <a16:colId xmlns:a16="http://schemas.microsoft.com/office/drawing/2014/main" val="1971914784"/>
                    </a:ext>
                  </a:extLst>
                </a:gridCol>
                <a:gridCol w="2949575">
                  <a:extLst>
                    <a:ext uri="{9D8B030D-6E8A-4147-A177-3AD203B41FA5}">
                      <a16:colId xmlns:a16="http://schemas.microsoft.com/office/drawing/2014/main" val="1276882759"/>
                    </a:ext>
                  </a:extLst>
                </a:gridCol>
              </a:tblGrid>
              <a:tr h="74295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Total Working days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4</a:t>
                      </a: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736652"/>
                  </a:ext>
                </a:extLst>
              </a:tr>
              <a:tr h="74295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Total patients at emergency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457</a:t>
                      </a: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27457"/>
                  </a:ext>
                </a:extLst>
              </a:tr>
              <a:tr h="74295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Total patients admitted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+mn-ea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198</a:t>
                      </a: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12895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4" name="Title 1">
            <a:extLst>
              <a:ext uri="{FF2B5EF4-FFF2-40B4-BE49-F238E27FC236}">
                <a16:creationId xmlns:a16="http://schemas.microsoft.com/office/drawing/2014/main" id="{EC1AE92C-6E8C-498F-8616-6E99AE34AF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  <a:ln/>
        </p:spPr>
        <p:txBody>
          <a:bodyPr/>
          <a:lstStyle/>
          <a:p>
            <a:pPr latinLnBrk="0"/>
            <a:r>
              <a:rPr lang="en-US" altLang="en-US">
                <a:latin typeface="Cambria" panose="02040503050406030204" pitchFamily="18" charset="0"/>
                <a:cs typeface="Arial" panose="020B0604020202020204" pitchFamily="34" charset="0"/>
                <a:sym typeface="Arial" panose="020B0604020202020204" pitchFamily="34" charset="0"/>
              </a:rPr>
              <a:t>Statement of EOT</a:t>
            </a:r>
            <a:endParaRPr lang="en-US" altLang="en-US"/>
          </a:p>
        </p:txBody>
      </p:sp>
      <p:graphicFrame>
        <p:nvGraphicFramePr>
          <p:cNvPr id="4194322" name="Group 18">
            <a:extLst>
              <a:ext uri="{FF2B5EF4-FFF2-40B4-BE49-F238E27FC236}">
                <a16:creationId xmlns:a16="http://schemas.microsoft.com/office/drawing/2014/main" id="{4091C285-E377-40CA-8353-043F71328C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13960"/>
              </p:ext>
            </p:extLst>
          </p:nvPr>
        </p:nvGraphicFramePr>
        <p:xfrm>
          <a:off x="1692275" y="2420938"/>
          <a:ext cx="5897563" cy="1482725"/>
        </p:xfrm>
        <a:graphic>
          <a:graphicData uri="http://schemas.openxmlformats.org/drawingml/2006/table">
            <a:tbl>
              <a:tblPr/>
              <a:tblGrid>
                <a:gridCol w="2947988">
                  <a:extLst>
                    <a:ext uri="{9D8B030D-6E8A-4147-A177-3AD203B41FA5}">
                      <a16:colId xmlns:a16="http://schemas.microsoft.com/office/drawing/2014/main" val="3636596161"/>
                    </a:ext>
                  </a:extLst>
                </a:gridCol>
                <a:gridCol w="2949575">
                  <a:extLst>
                    <a:ext uri="{9D8B030D-6E8A-4147-A177-3AD203B41FA5}">
                      <a16:colId xmlns:a16="http://schemas.microsoft.com/office/drawing/2014/main" val="843027286"/>
                    </a:ext>
                  </a:extLst>
                </a:gridCol>
              </a:tblGrid>
              <a:tr h="74295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Total Working days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4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199611"/>
                  </a:ext>
                </a:extLst>
              </a:tr>
              <a:tr h="739775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Total patients at EOT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latinLnBrk="1">
                        <a:spcBef>
                          <a:spcPct val="200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latinLnBrk="1">
                        <a:spcBef>
                          <a:spcPct val="200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latinLnBrk="1"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cs typeface="Arial" panose="020B0604020202020204" pitchFamily="34" charset="0"/>
                          <a:sym typeface="Arial" panose="020B0604020202020204" pitchFamily="34" charset="0"/>
                        </a:rPr>
                        <a:t>210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71" marR="68571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006636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Calibri Light"/>
        <a:ea typeface=""/>
        <a:cs typeface="Calibri Light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  <a:sym typeface="Arial" panose="020B0604020202020204" pitchFamily="34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223</Words>
  <Application>Microsoft Office PowerPoint</Application>
  <DocSecurity>0</DocSecurity>
  <PresentationFormat>On-screen Show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默认设计模板</vt:lpstr>
      <vt:lpstr>MONTHLY STATEMENT November 2023</vt:lpstr>
      <vt:lpstr>Statement of COT</vt:lpstr>
      <vt:lpstr>Statement of COT</vt:lpstr>
      <vt:lpstr>Statement of COT</vt:lpstr>
      <vt:lpstr>Statement of COT</vt:lpstr>
      <vt:lpstr>Pediatric Statement</vt:lpstr>
      <vt:lpstr>Statement of DOT</vt:lpstr>
      <vt:lpstr>Statement of Emergency</vt:lpstr>
      <vt:lpstr>Statement of EOT</vt:lpstr>
      <vt:lpstr>Statement of OPD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Tapas Mandal</cp:lastModifiedBy>
  <cp:revision>40</cp:revision>
  <dcterms:created xsi:type="dcterms:W3CDTF">2010-05-23T02:28:12Z</dcterms:created>
  <dcterms:modified xsi:type="dcterms:W3CDTF">2023-12-03T03:11:31Z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e9f6502313604135b3c7a5080f2788aa</vt:lpwstr>
  </property>
</Properties>
</file>