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3"/>
  </p:notesMasterIdLst>
  <p:sldIdLst>
    <p:sldId id="280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14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9" name="Rectangle 2">
            <a:extLst>
              <a:ext uri="{FF2B5EF4-FFF2-40B4-BE49-F238E27FC236}">
                <a16:creationId xmlns:a16="http://schemas.microsoft.com/office/drawing/2014/main" id="{BBD6E93F-D38E-43C4-B263-747B4F0EDB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0" name="Rectangle 3">
            <a:extLst>
              <a:ext uri="{FF2B5EF4-FFF2-40B4-BE49-F238E27FC236}">
                <a16:creationId xmlns:a16="http://schemas.microsoft.com/office/drawing/2014/main" id="{1A409B2B-87D3-4D6A-8E48-7D04C9EB4C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1" name="Rectangle 4">
            <a:extLst>
              <a:ext uri="{FF2B5EF4-FFF2-40B4-BE49-F238E27FC236}">
                <a16:creationId xmlns:a16="http://schemas.microsoft.com/office/drawing/2014/main" id="{290FD0E3-633C-40B4-8442-31364C6DA5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8922" name="Rectangle 5">
            <a:extLst>
              <a:ext uri="{FF2B5EF4-FFF2-40B4-BE49-F238E27FC236}">
                <a16:creationId xmlns:a16="http://schemas.microsoft.com/office/drawing/2014/main" id="{974AB1F9-67FF-4F26-AD06-0E48E2DB48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923" name="Rectangle 6">
            <a:extLst>
              <a:ext uri="{FF2B5EF4-FFF2-40B4-BE49-F238E27FC236}">
                <a16:creationId xmlns:a16="http://schemas.microsoft.com/office/drawing/2014/main" id="{A3A4008F-F6CE-4962-AB6E-3D9ED0BB90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4" name="Rectangle 7">
            <a:extLst>
              <a:ext uri="{FF2B5EF4-FFF2-40B4-BE49-F238E27FC236}">
                <a16:creationId xmlns:a16="http://schemas.microsoft.com/office/drawing/2014/main" id="{153C3EFD-CDB8-47E9-BD64-6BED8F015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fld id="{06C9859D-7D30-4FF7-96E4-71CFCC10B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5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1pPr>
    <a:lvl2pPr marL="457200" indent="-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2pPr>
    <a:lvl3pPr marL="914400" indent="-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3pPr>
    <a:lvl4pPr marL="1371600" indent="-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4pPr>
    <a:lvl5pPr marL="1828800" indent="-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C291-4045-4E64-BC7E-AA78F84F8CA5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834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226919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5719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6050517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12607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767445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815-4C0E-4887-AB64-58BEB08A366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85138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DB03-7D98-41AE-B66A-081404FB9291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19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85F7-998A-47FC-9D67-6A6E99E48EE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2295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707E-AC72-434F-B463-D62B980A15C6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3159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BF1C-F702-4F8F-8E3D-186C727C493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5810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389-EFAF-47B0-AC6E-59091F52D6E1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535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E248-6456-4F58-8BEB-071A9265307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019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3895-A50B-4A36-AEFB-8C2BC38ED212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0093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2960-7C2A-497D-B5D9-C4609856CE31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873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90A-E0B5-4C5D-A2D1-E0B1A9E95978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4370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2AD55D-6444-49B8-BBBA-C312FF995F8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5553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14F0-E410-47F7-AF57-A41BAF9C9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Y" altLang="en-US" sz="2400" b="1" dirty="0">
                <a:solidFill>
                  <a:srgbClr val="003366"/>
                </a:solidFill>
                <a:latin typeface="Cambria" panose="02040503050406030204" pitchFamily="18" charset="0"/>
              </a:rPr>
              <a:t>MONTHLY STATEMENT</a:t>
            </a:r>
            <a:r>
              <a:rPr lang="en-US" altLang="en-US" sz="2400" b="1" dirty="0">
                <a:solidFill>
                  <a:srgbClr val="003366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3366"/>
                </a:solidFill>
                <a:latin typeface="Cambria" panose="02040503050406030204" pitchFamily="18" charset="0"/>
              </a:rPr>
              <a:t>November 2023</a:t>
            </a: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endParaRPr lang="en-US" sz="2400" b="1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Green Unit II</a:t>
            </a:r>
            <a:endParaRPr lang="en-US" alt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8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8" name="Content Placeholder 2">
            <a:extLst>
              <a:ext uri="{FF2B5EF4-FFF2-40B4-BE49-F238E27FC236}">
                <a16:creationId xmlns:a16="http://schemas.microsoft.com/office/drawing/2014/main" id="{90D3304C-AD25-4F35-8C96-37437FFB77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36838"/>
            <a:ext cx="8229600" cy="1757362"/>
          </a:xfrm>
          <a:ln/>
        </p:spPr>
        <p:txBody>
          <a:bodyPr>
            <a:norm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Death: Nil</a:t>
            </a:r>
            <a:endParaRPr lang="en-US" alt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Complications until discharge: Nil</a:t>
            </a:r>
            <a:endParaRPr lang="en-US" alt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0" name="Content Placeholder 4">
            <a:extLst>
              <a:ext uri="{FF2B5EF4-FFF2-40B4-BE49-F238E27FC236}">
                <a16:creationId xmlns:a16="http://schemas.microsoft.com/office/drawing/2014/main" id="{00B5D9D4-8B8E-423E-9D28-3A25CE9068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997200"/>
            <a:ext cx="8229600" cy="1468438"/>
          </a:xfrm>
          <a:ln/>
        </p:spPr>
        <p:txBody>
          <a:bodyPr/>
          <a:lstStyle/>
          <a:p>
            <a:pPr marL="0" indent="0" algn="ctr" latinLnBrk="0">
              <a:buFontTx/>
              <a:buNone/>
            </a:pPr>
            <a:r>
              <a:rPr lang="en-US" altLang="en-US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Thanks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Rectangle 2">
            <a:extLst>
              <a:ext uri="{FF2B5EF4-FFF2-40B4-BE49-F238E27FC236}">
                <a16:creationId xmlns:a16="http://schemas.microsoft.com/office/drawing/2014/main" id="{4A63FC7C-5846-4512-B2E0-8AA7EC9CC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81075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COT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8932" name="Rectangle 3">
            <a:extLst>
              <a:ext uri="{FF2B5EF4-FFF2-40B4-BE49-F238E27FC236}">
                <a16:creationId xmlns:a16="http://schemas.microsoft.com/office/drawing/2014/main" id="{52E7824A-716C-43B8-8389-FCF755E074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2852738"/>
            <a:ext cx="6264696" cy="2078037"/>
          </a:xfrm>
          <a:ln/>
        </p:spPr>
        <p:txBody>
          <a:bodyPr>
            <a:normAutofit/>
          </a:bodyPr>
          <a:lstStyle/>
          <a:p>
            <a:pPr marL="0" indent="0" latinLnBrk="0">
              <a:lnSpc>
                <a:spcPct val="150000"/>
              </a:lnSpc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Total Working Days							08</a:t>
            </a:r>
            <a:endParaRPr lang="en-US" alt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latinLnBrk="0">
              <a:lnSpc>
                <a:spcPct val="150000"/>
              </a:lnSpc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Total Patient Operated 						74</a:t>
            </a:r>
            <a:endParaRPr lang="en-US" alt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Title 1">
            <a:extLst>
              <a:ext uri="{FF2B5EF4-FFF2-40B4-BE49-F238E27FC236}">
                <a16:creationId xmlns:a16="http://schemas.microsoft.com/office/drawing/2014/main" id="{19D3F86F-8161-4D24-A36A-B5A398BED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922337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COT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12" name="Group 8">
            <a:extLst>
              <a:ext uri="{FF2B5EF4-FFF2-40B4-BE49-F238E27FC236}">
                <a16:creationId xmlns:a16="http://schemas.microsoft.com/office/drawing/2014/main" id="{EA2B4A00-1612-4D72-AE77-ECBB9F81A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56186"/>
              </p:ext>
            </p:extLst>
          </p:nvPr>
        </p:nvGraphicFramePr>
        <p:xfrm>
          <a:off x="395288" y="2420938"/>
          <a:ext cx="6552976" cy="25622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859198132"/>
                    </a:ext>
                  </a:extLst>
                </a:gridCol>
                <a:gridCol w="2438176">
                  <a:extLst>
                    <a:ext uri="{9D8B030D-6E8A-4147-A177-3AD203B41FA5}">
                      <a16:colId xmlns:a16="http://schemas.microsoft.com/office/drawing/2014/main" val="1101996340"/>
                    </a:ext>
                  </a:extLst>
                </a:gridCol>
              </a:tblGrid>
              <a:tr h="6985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Upper Limb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690216"/>
                  </a:ext>
                </a:extLst>
              </a:tr>
              <a:tr h="6191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96875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Humerus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5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8023"/>
                  </a:ext>
                </a:extLst>
              </a:tr>
              <a:tr h="6223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96875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Radius and Ulna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769246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396875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Elbow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7290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6" name="Title 1">
            <a:extLst>
              <a:ext uri="{FF2B5EF4-FFF2-40B4-BE49-F238E27FC236}">
                <a16:creationId xmlns:a16="http://schemas.microsoft.com/office/drawing/2014/main" id="{9F555DB6-164C-4F6A-B165-0227039FB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-7938"/>
            <a:ext cx="8229600" cy="1143001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COT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14" name="Group 10">
            <a:extLst>
              <a:ext uri="{FF2B5EF4-FFF2-40B4-BE49-F238E27FC236}">
                <a16:creationId xmlns:a16="http://schemas.microsoft.com/office/drawing/2014/main" id="{CEC75108-F569-4008-BB94-1B1350950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03960"/>
              </p:ext>
            </p:extLst>
          </p:nvPr>
        </p:nvGraphicFramePr>
        <p:xfrm>
          <a:off x="457200" y="1135062"/>
          <a:ext cx="6203032" cy="4319734"/>
        </p:xfrm>
        <a:graphic>
          <a:graphicData uri="http://schemas.openxmlformats.org/drawingml/2006/table">
            <a:tbl>
              <a:tblPr/>
              <a:tblGrid>
                <a:gridCol w="3644904">
                  <a:extLst>
                    <a:ext uri="{9D8B030D-6E8A-4147-A177-3AD203B41FA5}">
                      <a16:colId xmlns:a16="http://schemas.microsoft.com/office/drawing/2014/main" val="3538057629"/>
                    </a:ext>
                  </a:extLst>
                </a:gridCol>
                <a:gridCol w="2558128">
                  <a:extLst>
                    <a:ext uri="{9D8B030D-6E8A-4147-A177-3AD203B41FA5}">
                      <a16:colId xmlns:a16="http://schemas.microsoft.com/office/drawing/2014/main" val="2138216493"/>
                    </a:ext>
                  </a:extLst>
                </a:gridCol>
              </a:tblGrid>
              <a:tr h="7097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Lower Limb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857536"/>
                  </a:ext>
                </a:extLst>
              </a:tr>
              <a:tr h="6016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Hemiarthroplasty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254606"/>
                  </a:ext>
                </a:extLst>
              </a:tr>
              <a:tr h="6016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Femoral Fracture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3618"/>
                  </a:ext>
                </a:extLst>
              </a:tr>
              <a:tr h="6016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Proximal Tibial Fracture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896211"/>
                  </a:ext>
                </a:extLst>
              </a:tr>
              <a:tr h="601662">
                <a:tc>
                  <a:txBody>
                    <a:bodyPr/>
                    <a:lstStyle/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Shaft of tibia &amp; fibula fracture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982554"/>
                  </a:ext>
                </a:extLst>
              </a:tr>
              <a:tr h="6016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Ankle &amp; foot Fracture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033174"/>
                  </a:ext>
                </a:extLst>
              </a:tr>
              <a:tr h="60166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341313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hip Arthroplasty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9661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">
            <a:extLst>
              <a:ext uri="{FF2B5EF4-FFF2-40B4-BE49-F238E27FC236}">
                <a16:creationId xmlns:a16="http://schemas.microsoft.com/office/drawing/2014/main" id="{295831EA-74D8-4E59-9141-D313A08B3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34925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COT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16" name="Group 12">
            <a:extLst>
              <a:ext uri="{FF2B5EF4-FFF2-40B4-BE49-F238E27FC236}">
                <a16:creationId xmlns:a16="http://schemas.microsoft.com/office/drawing/2014/main" id="{A1A1D796-DEDC-4EF7-9D75-2C40AA0F3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61875"/>
              </p:ext>
            </p:extLst>
          </p:nvPr>
        </p:nvGraphicFramePr>
        <p:xfrm>
          <a:off x="879928" y="1723572"/>
          <a:ext cx="5420264" cy="4519472"/>
        </p:xfrm>
        <a:graphic>
          <a:graphicData uri="http://schemas.openxmlformats.org/drawingml/2006/table">
            <a:tbl>
              <a:tblPr/>
              <a:tblGrid>
                <a:gridCol w="3369026">
                  <a:extLst>
                    <a:ext uri="{9D8B030D-6E8A-4147-A177-3AD203B41FA5}">
                      <a16:colId xmlns:a16="http://schemas.microsoft.com/office/drawing/2014/main" val="2430207929"/>
                    </a:ext>
                  </a:extLst>
                </a:gridCol>
                <a:gridCol w="2051238">
                  <a:extLst>
                    <a:ext uri="{9D8B030D-6E8A-4147-A177-3AD203B41FA5}">
                      <a16:colId xmlns:a16="http://schemas.microsoft.com/office/drawing/2014/main" val="3355589491"/>
                    </a:ext>
                  </a:extLst>
                </a:gridCol>
              </a:tblGrid>
              <a:tr h="75482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Others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445643"/>
                  </a:ext>
                </a:extLst>
              </a:tr>
              <a:tr h="75008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Spine fracture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361654"/>
                  </a:ext>
                </a:extLst>
              </a:tr>
              <a:tr h="75008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Spondylolisthesis (TLIF)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701101"/>
                  </a:ext>
                </a:extLst>
              </a:tr>
              <a:tr h="75482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Arthroscopy (ACL)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907845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28575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Pelvis fracture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885072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28575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Acetabulum fracture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903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Title 1">
            <a:extLst>
              <a:ext uri="{FF2B5EF4-FFF2-40B4-BE49-F238E27FC236}">
                <a16:creationId xmlns:a16="http://schemas.microsoft.com/office/drawing/2014/main" id="{C0E4587C-CF61-4FEE-9825-E39D96E15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DOT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18" name="Group 14">
            <a:extLst>
              <a:ext uri="{FF2B5EF4-FFF2-40B4-BE49-F238E27FC236}">
                <a16:creationId xmlns:a16="http://schemas.microsoft.com/office/drawing/2014/main" id="{CBC83482-4382-4E83-938F-A70806CF5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52818"/>
              </p:ext>
            </p:extLst>
          </p:nvPr>
        </p:nvGraphicFramePr>
        <p:xfrm>
          <a:off x="1547813" y="2565400"/>
          <a:ext cx="5112420" cy="1143000"/>
        </p:xfrm>
        <a:graphic>
          <a:graphicData uri="http://schemas.openxmlformats.org/drawingml/2006/table">
            <a:tbl>
              <a:tblPr/>
              <a:tblGrid>
                <a:gridCol w="2556210">
                  <a:extLst>
                    <a:ext uri="{9D8B030D-6E8A-4147-A177-3AD203B41FA5}">
                      <a16:colId xmlns:a16="http://schemas.microsoft.com/office/drawing/2014/main" val="986091118"/>
                    </a:ext>
                  </a:extLst>
                </a:gridCol>
                <a:gridCol w="2556210">
                  <a:extLst>
                    <a:ext uri="{9D8B030D-6E8A-4147-A177-3AD203B41FA5}">
                      <a16:colId xmlns:a16="http://schemas.microsoft.com/office/drawing/2014/main" val="2302845768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8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23181"/>
                  </a:ext>
                </a:extLst>
              </a:tr>
              <a:tr h="5715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Case Operated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41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375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2" name="Title 1">
            <a:extLst>
              <a:ext uri="{FF2B5EF4-FFF2-40B4-BE49-F238E27FC236}">
                <a16:creationId xmlns:a16="http://schemas.microsoft.com/office/drawing/2014/main" id="{A4F755A6-10A3-442C-A3A6-C598B75A0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175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Emergency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20" name="Group 16">
            <a:extLst>
              <a:ext uri="{FF2B5EF4-FFF2-40B4-BE49-F238E27FC236}">
                <a16:creationId xmlns:a16="http://schemas.microsoft.com/office/drawing/2014/main" id="{FAD01CBE-D2AA-449D-82D9-36C852711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99854"/>
              </p:ext>
            </p:extLst>
          </p:nvPr>
        </p:nvGraphicFramePr>
        <p:xfrm>
          <a:off x="539552" y="2420938"/>
          <a:ext cx="6336703" cy="2228850"/>
        </p:xfrm>
        <a:graphic>
          <a:graphicData uri="http://schemas.openxmlformats.org/drawingml/2006/table">
            <a:tbl>
              <a:tblPr/>
              <a:tblGrid>
                <a:gridCol w="3167499">
                  <a:extLst>
                    <a:ext uri="{9D8B030D-6E8A-4147-A177-3AD203B41FA5}">
                      <a16:colId xmlns:a16="http://schemas.microsoft.com/office/drawing/2014/main" val="1971914784"/>
                    </a:ext>
                  </a:extLst>
                </a:gridCol>
                <a:gridCol w="3169204">
                  <a:extLst>
                    <a:ext uri="{9D8B030D-6E8A-4147-A177-3AD203B41FA5}">
                      <a16:colId xmlns:a16="http://schemas.microsoft.com/office/drawing/2014/main" val="1276882759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36652"/>
                  </a:ext>
                </a:extLst>
              </a:tr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patients at emergency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452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27457"/>
                  </a:ext>
                </a:extLst>
              </a:tr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Total patients admitted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202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289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>
            <a:extLst>
              <a:ext uri="{FF2B5EF4-FFF2-40B4-BE49-F238E27FC236}">
                <a16:creationId xmlns:a16="http://schemas.microsoft.com/office/drawing/2014/main" id="{EC1AE92C-6E8C-498F-8616-6E99AE34A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EOT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22" name="Group 18">
            <a:extLst>
              <a:ext uri="{FF2B5EF4-FFF2-40B4-BE49-F238E27FC236}">
                <a16:creationId xmlns:a16="http://schemas.microsoft.com/office/drawing/2014/main" id="{4091C285-E377-40CA-8353-043F71328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8491"/>
              </p:ext>
            </p:extLst>
          </p:nvPr>
        </p:nvGraphicFramePr>
        <p:xfrm>
          <a:off x="683569" y="2420938"/>
          <a:ext cx="6048672" cy="1482725"/>
        </p:xfrm>
        <a:graphic>
          <a:graphicData uri="http://schemas.openxmlformats.org/drawingml/2006/table">
            <a:tbl>
              <a:tblPr/>
              <a:tblGrid>
                <a:gridCol w="3023522">
                  <a:extLst>
                    <a:ext uri="{9D8B030D-6E8A-4147-A177-3AD203B41FA5}">
                      <a16:colId xmlns:a16="http://schemas.microsoft.com/office/drawing/2014/main" val="3636596161"/>
                    </a:ext>
                  </a:extLst>
                </a:gridCol>
                <a:gridCol w="3025150">
                  <a:extLst>
                    <a:ext uri="{9D8B030D-6E8A-4147-A177-3AD203B41FA5}">
                      <a16:colId xmlns:a16="http://schemas.microsoft.com/office/drawing/2014/main" val="843027286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99611"/>
                  </a:ext>
                </a:extLst>
              </a:tr>
              <a:tr h="7397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at EOT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196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0663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Title 1">
            <a:extLst>
              <a:ext uri="{FF2B5EF4-FFF2-40B4-BE49-F238E27FC236}">
                <a16:creationId xmlns:a16="http://schemas.microsoft.com/office/drawing/2014/main" id="{FA28D75F-883B-42FF-B972-71E9B6B2D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175"/>
            <a:ext cx="8229600" cy="1143000"/>
          </a:xfrm>
          <a:ln/>
        </p:spPr>
        <p:txBody>
          <a:bodyPr>
            <a:normAutofit/>
          </a:bodyPr>
          <a:lstStyle/>
          <a:p>
            <a:pPr latinLnBrk="0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Statement of OPD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194324" name="Group 20">
            <a:extLst>
              <a:ext uri="{FF2B5EF4-FFF2-40B4-BE49-F238E27FC236}">
                <a16:creationId xmlns:a16="http://schemas.microsoft.com/office/drawing/2014/main" id="{32042A6E-48CF-427F-96E3-64F892017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98010"/>
              </p:ext>
            </p:extLst>
          </p:nvPr>
        </p:nvGraphicFramePr>
        <p:xfrm>
          <a:off x="971600" y="2098675"/>
          <a:ext cx="5867400" cy="2660650"/>
        </p:xfrm>
        <a:graphic>
          <a:graphicData uri="http://schemas.openxmlformats.org/drawingml/2006/table">
            <a:tbl>
              <a:tblPr/>
              <a:tblGrid>
                <a:gridCol w="2933700">
                  <a:extLst>
                    <a:ext uri="{9D8B030D-6E8A-4147-A177-3AD203B41FA5}">
                      <a16:colId xmlns:a16="http://schemas.microsoft.com/office/drawing/2014/main" val="738510387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344671234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85256"/>
                  </a:ext>
                </a:extLst>
              </a:tr>
              <a:tr h="5302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1720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740191"/>
                  </a:ext>
                </a:extLst>
              </a:tr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New Patients Attended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1240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047813"/>
                  </a:ext>
                </a:extLst>
              </a:tr>
              <a:tr h="5302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Old Patients Attended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452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003507"/>
                  </a:ext>
                </a:extLst>
              </a:tr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Admitted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42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3614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172</Words>
  <Application>Microsoft Office PowerPoint</Application>
  <DocSecurity>0</DocSecurity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Trebuchet MS</vt:lpstr>
      <vt:lpstr>Wingdings 3</vt:lpstr>
      <vt:lpstr>Facet</vt:lpstr>
      <vt:lpstr>PowerPoint Presentation</vt:lpstr>
      <vt:lpstr>Statement of COT</vt:lpstr>
      <vt:lpstr>Statement of COT</vt:lpstr>
      <vt:lpstr>Statement of COT</vt:lpstr>
      <vt:lpstr>Statement of COT</vt:lpstr>
      <vt:lpstr>Statement of DOT</vt:lpstr>
      <vt:lpstr>Statement of Emergency</vt:lpstr>
      <vt:lpstr>Statement of EOT</vt:lpstr>
      <vt:lpstr>Statement of OPD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Maruf</cp:lastModifiedBy>
  <cp:revision>47</cp:revision>
  <dcterms:created xsi:type="dcterms:W3CDTF">2010-05-23T02:28:12Z</dcterms:created>
  <dcterms:modified xsi:type="dcterms:W3CDTF">2023-12-04T17:13:33Z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e9f6502313604135b3c7a5080f2788aa</vt:lpwstr>
  </property>
</Properties>
</file>