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70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63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428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9095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91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9120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627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202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6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7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38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4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9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68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5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9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91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462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4A336-2059-DF43-BFC6-FF8B08240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6295" y="731368"/>
            <a:ext cx="7960092" cy="2421464"/>
          </a:xfrm>
        </p:spPr>
        <p:txBody>
          <a:bodyPr/>
          <a:lstStyle/>
          <a:p>
            <a:pPr algn="l"/>
            <a:r>
              <a:rPr lang="es-UY" altLang="en-US" sz="4800" b="1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Monthly</a:t>
            </a:r>
            <a:r>
              <a:rPr lang="es-UY" altLang="en-US" sz="48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s-UY" altLang="en-US" sz="4800" b="1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Statement</a:t>
            </a:r>
            <a:br>
              <a:rPr lang="es-UY" altLang="en-US" sz="48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altLang="en-US" b="1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november</a:t>
            </a:r>
            <a:r>
              <a:rPr lang="en-US" altLang="en-US" sz="48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</a:t>
            </a:r>
            <a:r>
              <a:rPr lang="es-UY" altLang="en-US" sz="48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2023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B6DA4-934F-23CC-D003-614B72376C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9924" y="3235027"/>
            <a:ext cx="7480031" cy="1405467"/>
          </a:xfrm>
        </p:spPr>
        <p:txBody>
          <a:bodyPr/>
          <a:lstStyle/>
          <a:p>
            <a:pPr algn="l"/>
            <a:r>
              <a:rPr lang="es-UY" altLang="en-US" sz="32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Blue </a:t>
            </a:r>
            <a:r>
              <a:rPr lang="es-UY" altLang="en-US" sz="3200" b="1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Unit</a:t>
            </a:r>
            <a:r>
              <a:rPr lang="es-UY" altLang="en-US" sz="32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I</a:t>
            </a:r>
            <a:endParaRPr lang="es-ES" altLang="en-US" sz="3200" b="1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58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26577-E5B7-9E1E-F237-80492CCC1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832" y="1063281"/>
            <a:ext cx="10131425" cy="364913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Death: Nil</a:t>
            </a:r>
          </a:p>
          <a:p>
            <a:pPr marL="0" indent="0" algn="ctr">
              <a:buFontTx/>
              <a:buNone/>
            </a:pPr>
            <a:r>
              <a:rPr lang="en-US" alt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Complications until discharge: Nil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54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014" y="4487333"/>
            <a:ext cx="7509280" cy="1529004"/>
          </a:xfrm>
        </p:spPr>
        <p:txBody>
          <a:bodyPr/>
          <a:lstStyle/>
          <a:p>
            <a:pPr algn="ctr"/>
            <a:r>
              <a:rPr lang="en-GB" dirty="0"/>
              <a:t>THANK YOU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791" y="987136"/>
            <a:ext cx="7876309" cy="3979719"/>
          </a:xfrm>
        </p:spPr>
      </p:pic>
    </p:spTree>
    <p:extLst>
      <p:ext uri="{BB962C8B-B14F-4D97-AF65-F5344CB8AC3E}">
        <p14:creationId xmlns:p14="http://schemas.microsoft.com/office/powerpoint/2010/main" val="327574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3AE19-8934-1E27-FF1D-A7A57E94A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473" y="278775"/>
            <a:ext cx="8534400" cy="1507067"/>
          </a:xfrm>
        </p:spPr>
        <p:txBody>
          <a:bodyPr>
            <a:normAutofit/>
          </a:bodyPr>
          <a:lstStyle/>
          <a:p>
            <a:r>
              <a:rPr lang="en-US" altLang="en-US" sz="4800" dirty="0">
                <a:solidFill>
                  <a:schemeClr val="tx1"/>
                </a:solidFill>
                <a:latin typeface="Cambria" panose="02040503050406030204" pitchFamily="18" charset="0"/>
              </a:rPr>
              <a:t>                Statement of COT</a:t>
            </a:r>
            <a:endParaRPr lang="en-US" sz="4800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47849C9-D479-9A41-24C3-A30EB1BE8D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68516"/>
              </p:ext>
            </p:extLst>
          </p:nvPr>
        </p:nvGraphicFramePr>
        <p:xfrm>
          <a:off x="1550487" y="2235467"/>
          <a:ext cx="8534400" cy="3104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1712532167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619057731"/>
                    </a:ext>
                  </a:extLst>
                </a:gridCol>
              </a:tblGrid>
              <a:tr h="1552116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altLang="en-US" sz="3200" dirty="0">
                          <a:latin typeface="Cambria" panose="02040503050406030204" pitchFamily="18" charset="0"/>
                        </a:rPr>
                        <a:t>Total Working Days</a:t>
                      </a:r>
                      <a:endParaRPr lang="en-US" sz="3200" dirty="0"/>
                    </a:p>
                  </a:txBody>
                  <a:tcPr marL="77026" marR="77026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            09</a:t>
                      </a:r>
                    </a:p>
                  </a:txBody>
                  <a:tcPr marL="77026" marR="77026"/>
                </a:tc>
                <a:extLst>
                  <a:ext uri="{0D108BD9-81ED-4DB2-BD59-A6C34878D82A}">
                    <a16:rowId xmlns:a16="http://schemas.microsoft.com/office/drawing/2014/main" val="2565447994"/>
                  </a:ext>
                </a:extLst>
              </a:tr>
              <a:tr h="155211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3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Total Patient Operated</a:t>
                      </a:r>
                    </a:p>
                  </a:txBody>
                  <a:tcPr marL="77026" marR="77026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</a:rPr>
                        <a:t>            80</a:t>
                      </a:r>
                    </a:p>
                  </a:txBody>
                  <a:tcPr marL="77026" marR="77026"/>
                </a:tc>
                <a:extLst>
                  <a:ext uri="{0D108BD9-81ED-4DB2-BD59-A6C34878D82A}">
                    <a16:rowId xmlns:a16="http://schemas.microsoft.com/office/drawing/2014/main" val="3760141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830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B3FD5-06B3-1F0B-2239-091C41700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253" y="219183"/>
            <a:ext cx="10131425" cy="887723"/>
          </a:xfrm>
        </p:spPr>
        <p:txBody>
          <a:bodyPr>
            <a:normAutofit/>
          </a:bodyPr>
          <a:lstStyle/>
          <a:p>
            <a:r>
              <a:rPr lang="en-US" altLang="en-US" sz="4800" dirty="0">
                <a:solidFill>
                  <a:schemeClr val="tx1"/>
                </a:solidFill>
                <a:latin typeface="Cambria" panose="02040503050406030204" pitchFamily="18" charset="0"/>
              </a:rPr>
              <a:t>               </a:t>
            </a:r>
            <a:r>
              <a:rPr lang="en-US" alt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Statement of COT</a:t>
            </a: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E1623A0-85FA-DCEE-AA3E-393FB5A331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470992"/>
              </p:ext>
            </p:extLst>
          </p:nvPr>
        </p:nvGraphicFramePr>
        <p:xfrm>
          <a:off x="771131" y="1106906"/>
          <a:ext cx="10394174" cy="3802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7953">
                  <a:extLst>
                    <a:ext uri="{9D8B030D-6E8A-4147-A177-3AD203B41FA5}">
                      <a16:colId xmlns:a16="http://schemas.microsoft.com/office/drawing/2014/main" val="2878902263"/>
                    </a:ext>
                  </a:extLst>
                </a:gridCol>
                <a:gridCol w="5116221">
                  <a:extLst>
                    <a:ext uri="{9D8B030D-6E8A-4147-A177-3AD203B41FA5}">
                      <a16:colId xmlns:a16="http://schemas.microsoft.com/office/drawing/2014/main" val="2765926756"/>
                    </a:ext>
                  </a:extLst>
                </a:gridCol>
              </a:tblGrid>
              <a:tr h="38130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Upper Limb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723905"/>
                  </a:ext>
                </a:extLst>
              </a:tr>
              <a:tr h="53926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alibri" panose="020F0502020204030204" pitchFamily="34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Proximal </a:t>
                      </a:r>
                      <a:r>
                        <a:rPr lang="en-US" sz="2800" dirty="0" err="1">
                          <a:latin typeface="Calibri" panose="020F0502020204030204" pitchFamily="34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Humerus</a:t>
                      </a:r>
                      <a:endParaRPr lang="en-US" sz="2800" dirty="0"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(PHILOS-2, K wire fixation-2)</a:t>
                      </a:r>
                    </a:p>
                  </a:txBody>
                  <a:tcPr marL="68575" marR="6857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587523590"/>
                  </a:ext>
                </a:extLst>
              </a:tr>
              <a:tr h="53926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alibri" panose="020F0502020204030204" pitchFamily="34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Shaft of </a:t>
                      </a:r>
                      <a:r>
                        <a:rPr lang="en-US" sz="2800" dirty="0" err="1">
                          <a:latin typeface="Calibri" panose="020F0502020204030204" pitchFamily="34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Humerus</a:t>
                      </a:r>
                      <a:endParaRPr lang="en-US" sz="2800" dirty="0"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( Narrow DCP-2)</a:t>
                      </a:r>
                    </a:p>
                  </a:txBody>
                  <a:tcPr marL="68575" marR="6857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878716911"/>
                  </a:ext>
                </a:extLst>
              </a:tr>
              <a:tr h="766319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alibri" panose="020F0502020204030204" pitchFamily="34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Radius and Ulna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6 ( Small DCP)</a:t>
                      </a:r>
                    </a:p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732478"/>
                  </a:ext>
                </a:extLst>
              </a:tr>
              <a:tr h="53926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alibri" panose="020F0502020204030204" pitchFamily="34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Olecranon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15000"/>
                        </a:lnSpc>
                        <a:buNone/>
                      </a:pPr>
                      <a:r>
                        <a:rPr lang="en-US" altLang="x-none" sz="2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2 (TBW)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3365042"/>
                  </a:ext>
                </a:extLst>
              </a:tr>
              <a:tr h="53926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alibri" panose="020F0502020204030204" pitchFamily="34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Distal</a:t>
                      </a:r>
                      <a:r>
                        <a:rPr lang="en-US" sz="2800" baseline="0" dirty="0">
                          <a:latin typeface="Calibri" panose="020F0502020204030204" pitchFamily="34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baseline="0" dirty="0" err="1">
                          <a:latin typeface="Calibri" panose="020F0502020204030204" pitchFamily="34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Humerus</a:t>
                      </a:r>
                      <a:endParaRPr lang="en-US" sz="2800" dirty="0"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eaLnBrk="1" hangingPunct="1">
                        <a:lnSpc>
                          <a:spcPct val="115000"/>
                        </a:lnSpc>
                        <a:buNone/>
                      </a:pPr>
                      <a:r>
                        <a:rPr lang="en-US" altLang="x-none" sz="2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187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E84E9-44AA-7999-8E06-14411FA6A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704" y="128425"/>
            <a:ext cx="10131425" cy="1456267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</a:t>
            </a:r>
            <a:r>
              <a:rPr lang="en-US" alt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Statement of COT</a:t>
            </a: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47A328B-D4C9-DCCC-8928-78313DC9BE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094794"/>
              </p:ext>
            </p:extLst>
          </p:nvPr>
        </p:nvGraphicFramePr>
        <p:xfrm>
          <a:off x="644704" y="1179446"/>
          <a:ext cx="11117369" cy="5557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8670">
                  <a:extLst>
                    <a:ext uri="{9D8B030D-6E8A-4147-A177-3AD203B41FA5}">
                      <a16:colId xmlns:a16="http://schemas.microsoft.com/office/drawing/2014/main" val="1214721913"/>
                    </a:ext>
                  </a:extLst>
                </a:gridCol>
                <a:gridCol w="5558699">
                  <a:extLst>
                    <a:ext uri="{9D8B030D-6E8A-4147-A177-3AD203B41FA5}">
                      <a16:colId xmlns:a16="http://schemas.microsoft.com/office/drawing/2014/main" val="2027606181"/>
                    </a:ext>
                  </a:extLst>
                </a:gridCol>
              </a:tblGrid>
              <a:tr h="788347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Lower Limb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71340"/>
                  </a:ext>
                </a:extLst>
              </a:tr>
              <a:tr h="7719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Neck of Femur Fracture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5 ( Bipolar Cemented prosthesis-3, Fixation by CHS-2)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930309672"/>
                  </a:ext>
                </a:extLst>
              </a:tr>
              <a:tr h="5269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Proximal Femoral Fracture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14(DHS-6,DCS-4,PFN-4)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61937176"/>
                  </a:ext>
                </a:extLst>
              </a:tr>
              <a:tr h="4260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Shaft of Femoral Fracture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ILIM nail - 6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883244779"/>
                  </a:ext>
                </a:extLst>
              </a:tr>
              <a:tr h="5299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Distal Femur Fracture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2(DFLP-2)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118785388"/>
                  </a:ext>
                </a:extLst>
              </a:tr>
              <a:tr h="4260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Proximal Tibia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 (Plating)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480531178"/>
                  </a:ext>
                </a:extLst>
              </a:tr>
              <a:tr h="39485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Shaft of Tibial Fracture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4 ( ILIM nail-3), Expert Nail-1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465260949"/>
                  </a:ext>
                </a:extLst>
              </a:tr>
              <a:tr h="6264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Ankle Fracture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64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Patella Fracture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43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B8E1B-C584-6349-41C5-0F80CEBB1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817" y="138705"/>
            <a:ext cx="10749336" cy="1022275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mbria" panose="02040503050406030204" pitchFamily="18" charset="0"/>
              </a:rPr>
              <a:t>                          </a:t>
            </a:r>
            <a:r>
              <a:rPr lang="en-US" alt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Statement of COT</a:t>
            </a: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E2C6E03-04C2-D9B0-4610-AD5CCE256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185054"/>
              </p:ext>
            </p:extLst>
          </p:nvPr>
        </p:nvGraphicFramePr>
        <p:xfrm>
          <a:off x="450351" y="1315092"/>
          <a:ext cx="11291297" cy="3958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0237">
                  <a:extLst>
                    <a:ext uri="{9D8B030D-6E8A-4147-A177-3AD203B41FA5}">
                      <a16:colId xmlns:a16="http://schemas.microsoft.com/office/drawing/2014/main" val="41192792"/>
                    </a:ext>
                  </a:extLst>
                </a:gridCol>
                <a:gridCol w="5661060">
                  <a:extLst>
                    <a:ext uri="{9D8B030D-6E8A-4147-A177-3AD203B41FA5}">
                      <a16:colId xmlns:a16="http://schemas.microsoft.com/office/drawing/2014/main" val="759919977"/>
                    </a:ext>
                  </a:extLst>
                </a:gridCol>
              </a:tblGrid>
              <a:tr h="9028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4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Others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lang="en-US" sz="4800" dirty="0"/>
                        <a:t>                 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865016"/>
                  </a:ext>
                </a:extLst>
              </a:tr>
              <a:tr h="6111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Pelvis and Acetabulum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273872125"/>
                  </a:ext>
                </a:extLst>
              </a:tr>
              <a:tr h="61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+mn-lt"/>
                        </a:rPr>
                        <a:t>Total Hip Replacement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6(Cemented-1, Non Cemented-5)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29749018"/>
                  </a:ext>
                </a:extLst>
              </a:tr>
              <a:tr h="6111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Ilizarov</a:t>
                      </a:r>
                      <a:endParaRPr kumimoji="0" lang="en-US" altLang="zh-CN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995284964"/>
                  </a:ext>
                </a:extLst>
              </a:tr>
              <a:tr h="6111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Spine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3 (Fixation-3)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581654465"/>
                  </a:ext>
                </a:extLst>
              </a:tr>
              <a:tr h="611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Curratage</a:t>
                      </a: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&amp; Bone Graft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187094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94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D8F35-306E-B76D-C763-0666B1194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436" y="0"/>
            <a:ext cx="8534400" cy="1507067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mbria" panose="02040503050406030204" pitchFamily="18" charset="0"/>
              </a:rPr>
              <a:t>                            </a:t>
            </a:r>
            <a:r>
              <a:rPr lang="en-US" alt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Statement of DOT</a:t>
            </a: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8F65FD5-54A2-91CA-389A-802DEDF6B5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182708"/>
              </p:ext>
            </p:extLst>
          </p:nvPr>
        </p:nvGraphicFramePr>
        <p:xfrm>
          <a:off x="2352780" y="1977152"/>
          <a:ext cx="7870006" cy="3725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5003">
                  <a:extLst>
                    <a:ext uri="{9D8B030D-6E8A-4147-A177-3AD203B41FA5}">
                      <a16:colId xmlns:a16="http://schemas.microsoft.com/office/drawing/2014/main" val="3658824126"/>
                    </a:ext>
                  </a:extLst>
                </a:gridCol>
                <a:gridCol w="3935003">
                  <a:extLst>
                    <a:ext uri="{9D8B030D-6E8A-4147-A177-3AD203B41FA5}">
                      <a16:colId xmlns:a16="http://schemas.microsoft.com/office/drawing/2014/main" val="3203382221"/>
                    </a:ext>
                  </a:extLst>
                </a:gridCol>
              </a:tblGrid>
              <a:tr h="18625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Total Working Days</a:t>
                      </a:r>
                    </a:p>
                  </a:txBody>
                  <a:tcPr marL="68573" marR="68573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68573" marR="6857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4196267763"/>
                  </a:ext>
                </a:extLst>
              </a:tr>
              <a:tr h="18625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Total Case Operated</a:t>
                      </a:r>
                    </a:p>
                  </a:txBody>
                  <a:tcPr marL="68573" marR="68573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68573" marR="6857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129237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836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7D322-89EF-3805-085C-ECA52FD9E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307" y="41097"/>
            <a:ext cx="8534400" cy="1507067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mbria" panose="02040503050406030204" pitchFamily="18" charset="0"/>
              </a:rPr>
              <a:t>               </a:t>
            </a:r>
            <a:r>
              <a:rPr lang="en-US" altLang="en-US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Statement of Emergency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CDFE72E-7153-32C7-72D6-D716B9AFE7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105593"/>
              </p:ext>
            </p:extLst>
          </p:nvPr>
        </p:nvGraphicFramePr>
        <p:xfrm>
          <a:off x="1530849" y="1777428"/>
          <a:ext cx="8876790" cy="4212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5681">
                  <a:extLst>
                    <a:ext uri="{9D8B030D-6E8A-4147-A177-3AD203B41FA5}">
                      <a16:colId xmlns:a16="http://schemas.microsoft.com/office/drawing/2014/main" val="259583152"/>
                    </a:ext>
                  </a:extLst>
                </a:gridCol>
                <a:gridCol w="4321109">
                  <a:extLst>
                    <a:ext uri="{9D8B030D-6E8A-4147-A177-3AD203B41FA5}">
                      <a16:colId xmlns:a16="http://schemas.microsoft.com/office/drawing/2014/main" val="1077070974"/>
                    </a:ext>
                  </a:extLst>
                </a:gridCol>
              </a:tblGrid>
              <a:tr h="14041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Total Working days</a:t>
                      </a:r>
                    </a:p>
                  </a:txBody>
                  <a:tcPr marL="57761" marR="57761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57761" marR="57761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776679261"/>
                  </a:ext>
                </a:extLst>
              </a:tr>
              <a:tr h="14041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Total patients at emergency</a:t>
                      </a:r>
                    </a:p>
                  </a:txBody>
                  <a:tcPr marL="57761" marR="57761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537</a:t>
                      </a:r>
                    </a:p>
                  </a:txBody>
                  <a:tcPr marL="57761" marR="57761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841226748"/>
                  </a:ext>
                </a:extLst>
              </a:tr>
              <a:tr h="14041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Total patients admitted</a:t>
                      </a:r>
                    </a:p>
                  </a:txBody>
                  <a:tcPr marL="57761" marR="57761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153</a:t>
                      </a:r>
                    </a:p>
                  </a:txBody>
                  <a:tcPr marL="57761" marR="57761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192488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798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18048-458D-EC8A-BEBF-3D8DE0B2B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921" y="195209"/>
            <a:ext cx="8534400" cy="1132101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mbria" panose="02040503050406030204" pitchFamily="18" charset="0"/>
              </a:rPr>
              <a:t>                              </a:t>
            </a:r>
            <a:r>
              <a:rPr lang="en-US" alt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Statement of EOT</a:t>
            </a: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D5C6320-97AF-68A9-5A5F-C81924177F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105868"/>
              </p:ext>
            </p:extLst>
          </p:nvPr>
        </p:nvGraphicFramePr>
        <p:xfrm>
          <a:off x="1828800" y="2093360"/>
          <a:ext cx="8534400" cy="3437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1176957139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706434997"/>
                    </a:ext>
                  </a:extLst>
                </a:gridCol>
              </a:tblGrid>
              <a:tr h="17186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Total Working days</a:t>
                      </a:r>
                    </a:p>
                  </a:txBody>
                  <a:tcPr marL="57771" marR="57771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57771" marR="57771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716750963"/>
                  </a:ext>
                </a:extLst>
              </a:tr>
              <a:tr h="17186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Total patients at EOT</a:t>
                      </a:r>
                    </a:p>
                  </a:txBody>
                  <a:tcPr marL="57771" marR="57771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152</a:t>
                      </a:r>
                    </a:p>
                  </a:txBody>
                  <a:tcPr marL="57771" marR="57771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054182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401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B54DF-4150-2574-F213-5DB7DC302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258568"/>
            <a:ext cx="10131425" cy="111645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mbria" panose="02040503050406030204" pitchFamily="18" charset="0"/>
              </a:rPr>
              <a:t>                           </a:t>
            </a:r>
            <a:r>
              <a:rPr lang="en-US" alt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Statement of OPD</a:t>
            </a: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DDC1E5F-9366-A7C2-6C21-8E8942AEDA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023167"/>
              </p:ext>
            </p:extLst>
          </p:nvPr>
        </p:nvGraphicFramePr>
        <p:xfrm>
          <a:off x="685800" y="1561672"/>
          <a:ext cx="10131424" cy="4726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5712">
                  <a:extLst>
                    <a:ext uri="{9D8B030D-6E8A-4147-A177-3AD203B41FA5}">
                      <a16:colId xmlns:a16="http://schemas.microsoft.com/office/drawing/2014/main" val="1644090732"/>
                    </a:ext>
                  </a:extLst>
                </a:gridCol>
                <a:gridCol w="5065712">
                  <a:extLst>
                    <a:ext uri="{9D8B030D-6E8A-4147-A177-3AD203B41FA5}">
                      <a16:colId xmlns:a16="http://schemas.microsoft.com/office/drawing/2014/main" val="3120786043"/>
                    </a:ext>
                  </a:extLst>
                </a:gridCol>
              </a:tblGrid>
              <a:tr h="9452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SimSun" panose="02010600030101010101" pitchFamily="2" charset="-122"/>
                        </a:rPr>
                        <a:t>Total working days</a:t>
                      </a:r>
                    </a:p>
                  </a:txBody>
                  <a:tcPr marL="68582" marR="68582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68582" marR="6858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973726515"/>
                  </a:ext>
                </a:extLst>
              </a:tr>
              <a:tr h="9452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SimSun" panose="02010600030101010101" pitchFamily="2" charset="-122"/>
                        </a:rPr>
                        <a:t>Total Patients</a:t>
                      </a:r>
                    </a:p>
                  </a:txBody>
                  <a:tcPr marL="68582" marR="68582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SimSun" panose="02010600030101010101" pitchFamily="2" charset="-122"/>
                        </a:rPr>
                        <a:t>1186</a:t>
                      </a:r>
                    </a:p>
                  </a:txBody>
                  <a:tcPr marL="68582" marR="6858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27230089"/>
                  </a:ext>
                </a:extLst>
              </a:tr>
              <a:tr h="9452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SimSun" panose="02010600030101010101" pitchFamily="2" charset="-122"/>
                        </a:rPr>
                        <a:t>Total New Patients Attended</a:t>
                      </a:r>
                    </a:p>
                  </a:txBody>
                  <a:tcPr marL="68582" marR="68582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SimSun" panose="02010600030101010101" pitchFamily="2" charset="-122"/>
                        </a:rPr>
                        <a:t>740</a:t>
                      </a:r>
                    </a:p>
                  </a:txBody>
                  <a:tcPr marL="68582" marR="6858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713642431"/>
                  </a:ext>
                </a:extLst>
              </a:tr>
              <a:tr h="9452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SimSun" panose="02010600030101010101" pitchFamily="2" charset="-122"/>
                        </a:rPr>
                        <a:t>Total Old Patients Attended</a:t>
                      </a:r>
                    </a:p>
                  </a:txBody>
                  <a:tcPr marL="68582" marR="68582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SimSun" panose="02010600030101010101" pitchFamily="2" charset="-122"/>
                        </a:rPr>
                        <a:t>415</a:t>
                      </a:r>
                    </a:p>
                  </a:txBody>
                  <a:tcPr marL="68582" marR="6858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242788591"/>
                  </a:ext>
                </a:extLst>
              </a:tr>
              <a:tr h="9452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SimSun" panose="02010600030101010101" pitchFamily="2" charset="-122"/>
                        </a:rPr>
                        <a:t>Total Patients Admitted </a:t>
                      </a:r>
                    </a:p>
                  </a:txBody>
                  <a:tcPr marL="68582" marR="68582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SimSun" panose="02010600030101010101" pitchFamily="2" charset="-122"/>
                        </a:rPr>
                        <a:t>31</a:t>
                      </a:r>
                    </a:p>
                  </a:txBody>
                  <a:tcPr marL="68582" marR="6858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499187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0560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5249</TotalTime>
  <Words>232</Words>
  <Application>Microsoft Office PowerPoint</Application>
  <PresentationFormat>Widescreen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Slice</vt:lpstr>
      <vt:lpstr>Monthly Statement november,2023</vt:lpstr>
      <vt:lpstr>                Statement of COT</vt:lpstr>
      <vt:lpstr>               Statement of COT</vt:lpstr>
      <vt:lpstr>                           Statement of COT</vt:lpstr>
      <vt:lpstr>                          Statement of COT</vt:lpstr>
      <vt:lpstr>                            Statement of DOT</vt:lpstr>
      <vt:lpstr>               Statement of Emergency</vt:lpstr>
      <vt:lpstr>                              Statement of EOT</vt:lpstr>
      <vt:lpstr>                           Statement of OPD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Statement JUNE ,2022</dc:title>
  <dc:creator>moazzem hossain</dc:creator>
  <cp:lastModifiedBy>mazumderhossain236@gmail.com</cp:lastModifiedBy>
  <cp:revision>86</cp:revision>
  <dcterms:created xsi:type="dcterms:W3CDTF">2022-07-02T16:36:13Z</dcterms:created>
  <dcterms:modified xsi:type="dcterms:W3CDTF">2023-12-10T09:04:28Z</dcterms:modified>
</cp:coreProperties>
</file>